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6858000" cx="9144000"/>
  <p:notesSz cx="6858000" cy="9144000"/>
  <p:embeddedFontLst>
    <p:embeddedFont>
      <p:font typeface="Lexend Light"/>
      <p:regular r:id="rId38"/>
      <p:bold r:id="rId39"/>
    </p:embeddedFont>
    <p:embeddedFont>
      <p:font typeface="Outfit"/>
      <p:regular r:id="rId40"/>
      <p:bold r:id="rId41"/>
    </p:embeddedFont>
    <p:embeddedFont>
      <p:font typeface="Lexend Medium"/>
      <p:regular r:id="rId42"/>
      <p:bold r:id="rId43"/>
    </p:embeddedFont>
    <p:embeddedFont>
      <p:font typeface="Lexend"/>
      <p:regular r:id="rId44"/>
      <p:bold r:id="rId45"/>
    </p:embeddedFont>
    <p:embeddedFont>
      <p:font typeface="Archivo Black"/>
      <p:regular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utfit-regular.fntdata"/><Relationship Id="rId20" Type="http://schemas.openxmlformats.org/officeDocument/2006/relationships/slide" Target="slides/slide16.xml"/><Relationship Id="rId42" Type="http://schemas.openxmlformats.org/officeDocument/2006/relationships/font" Target="fonts/LexendMedium-regular.fntdata"/><Relationship Id="rId41" Type="http://schemas.openxmlformats.org/officeDocument/2006/relationships/font" Target="fonts/Outfit-bold.fntdata"/><Relationship Id="rId22" Type="http://schemas.openxmlformats.org/officeDocument/2006/relationships/slide" Target="slides/slide18.xml"/><Relationship Id="rId44" Type="http://schemas.openxmlformats.org/officeDocument/2006/relationships/font" Target="fonts/Lexend-regular.fntdata"/><Relationship Id="rId21" Type="http://schemas.openxmlformats.org/officeDocument/2006/relationships/slide" Target="slides/slide17.xml"/><Relationship Id="rId43" Type="http://schemas.openxmlformats.org/officeDocument/2006/relationships/font" Target="fonts/LexendMedium-bold.fntdata"/><Relationship Id="rId24" Type="http://schemas.openxmlformats.org/officeDocument/2006/relationships/slide" Target="slides/slide20.xml"/><Relationship Id="rId46" Type="http://schemas.openxmlformats.org/officeDocument/2006/relationships/font" Target="fonts/ArchivoBlack-regular.fntdata"/><Relationship Id="rId23" Type="http://schemas.openxmlformats.org/officeDocument/2006/relationships/slide" Target="slides/slide19.xml"/><Relationship Id="rId45" Type="http://schemas.openxmlformats.org/officeDocument/2006/relationships/font" Target="fonts/Lexen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LexendLight-bold.fntdata"/><Relationship Id="rId16" Type="http://schemas.openxmlformats.org/officeDocument/2006/relationships/slide" Target="slides/slide12.xml"/><Relationship Id="rId38" Type="http://schemas.openxmlformats.org/officeDocument/2006/relationships/font" Target="fonts/LexendLight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3BxQbQ8xKk-c3w5aVk3dVqotCY7r7k-7Pg3gbFA3nXQ/edit?usp=sharing" TargetMode="External"/><Relationship Id="rId3" Type="http://schemas.openxmlformats.org/officeDocument/2006/relationships/hyperlink" Target="https://rb.gy/lfbiit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haascnc.com/content/dam/haascnc/en/service/manual/operator/english_mill_interactive_manual_print_version_2023.pdf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17e6e51822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17e6e518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https://docs.google.com/presentation/d/13BxQbQ8xKk-c3w5aVk3dVqotCY7r7k-7Pg3gbFA3nXQ/edit?usp=sharing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https://rb.gy/lfbiit</a:t>
            </a:r>
            <a:r>
              <a:rPr lang="zh-TW"/>
              <a:t>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17eaff8eec_1_1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17eaff8eec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16dccef617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16dccef6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16dccef617_0_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316dccef61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16dccef617_0_3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16dccef61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17eaff8eec_1_461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317eaff8eec_1_4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17eaff8eec_1_428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317eaff8eec_1_4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17eaff8eec_1_6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317eaff8eec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17eaff8eec_1_8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317eaff8eec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317eaff8eec_1_9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317eaff8eec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317eaff8eec_1_10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317eaff8eec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17eaff8eec_1_139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17eaff8eec_1_1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https://www.haascnc.com/content/dam/haascnc/en/service/manual/operator/english_mill_interactive_manual_print_version_2023.pdf</a:t>
            </a:r>
            <a:r>
              <a:rPr lang="zh-TW"/>
              <a:t>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17eaff8eec_1_1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317eaff8eec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17eaff8eec_1_12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317eaff8eec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17eaff8eec_1_13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317eaff8eec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317eaff8eec_1_14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317eaff8eec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17eaff8eec_1_15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317eaff8eec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17eaff8eec_1_16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317eaff8eec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17eaff8eec_1_17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317eaff8eec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317eaff8eec_1_17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317eaff8eec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317eaff8eec_1_18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317eaff8eec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317eaff8eec_1_19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317eaff8eec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17eaff8eec_1_173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17eaff8eec_1_1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317eaff8eec_2_34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317eaff8eec_2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317eaff8eec_2_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317eaff8eec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317e6e51822_0_139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317e6e51822_0_1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317e6e51822_0_173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317e6e51822_0_1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17e6e51822_0_104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17e6e51822_0_1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檢索增強生成的實作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專業領域：\n圖書編目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問題：著者疑慮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答案：使用手冊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	GPT-4o的回答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打造LLM\n編目專家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Google\nNotebookLM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活動3-1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	著者疑慮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	圖書尺寸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17eaff8eec_1_206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17eaff8eec_1_2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17eaff8eec_1_32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17eaff8eec_1_3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16dccef617_0_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316dccef61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16dccef617_0_6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316dccef61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17eaff8eec_1_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317eaff8eec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wd.pulipuli.info/aHR0cHM6Ly9zY3JpcHQuZ29vZ2xlLmNvbS9tYWNyb3Mvcy9BS2Z5Y2J5TnYwWVVJeFRBOGY2eXRkTER1cjRya2VVNDZxbzR5MEF3c2xSYUlLWXdaZmJCQ3U1My1JREMzZGFZQXNieTk3NEQvZXhlYw==/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結束 空白">
  <p:cSld name="TITLE_2_1_1"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2 雙欄標題ht">
  <p:cSld name="TITLE_AND_BODY_1_3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1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1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1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47" name="Google Shape;147;p11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148" name="Google Shape;148;p11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" name="Google Shape;151;p11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152" name="Google Shape;152;p11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53" name="Google Shape;153;p11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11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11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" name="Google Shape;156;p11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57" name="Google Shape;157;p11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11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0" name="Google Shape;160;p11"/>
          <p:cNvSpPr txBox="1"/>
          <p:nvPr>
            <p:ph idx="1" type="subTitle"/>
          </p:nvPr>
        </p:nvSpPr>
        <p:spPr>
          <a:xfrm>
            <a:off x="45720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61" name="Google Shape;161;p11"/>
          <p:cNvSpPr txBox="1"/>
          <p:nvPr>
            <p:ph idx="2" type="subTitle"/>
          </p:nvPr>
        </p:nvSpPr>
        <p:spPr>
          <a:xfrm>
            <a:off x="7155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62" name="Google Shape;162;p11"/>
          <p:cNvSpPr txBox="1"/>
          <p:nvPr>
            <p:ph idx="3" type="body"/>
          </p:nvPr>
        </p:nvSpPr>
        <p:spPr>
          <a:xfrm>
            <a:off x="71560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" name="Google Shape;163;p11"/>
          <p:cNvSpPr txBox="1"/>
          <p:nvPr>
            <p:ph idx="4" type="body"/>
          </p:nvPr>
        </p:nvSpPr>
        <p:spPr>
          <a:xfrm>
            <a:off x="457205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" name="Google Shape;164;p11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65" name="Google Shape;165;p11"/>
          <p:cNvSpPr txBox="1"/>
          <p:nvPr>
            <p:ph idx="5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66" name="Google Shape;166;p11"/>
          <p:cNvSpPr txBox="1"/>
          <p:nvPr>
            <p:ph idx="6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3 三欄標題ht">
  <p:cSld name="TITLE_AND_BODY_1_3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2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2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2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73" name="Google Shape;173;p12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174" name="Google Shape;174;p12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2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" name="Google Shape;177;p12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178" name="Google Shape;178;p12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79" name="Google Shape;179;p12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2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2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2" name="Google Shape;182;p12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83" name="Google Shape;183;p12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2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12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6" name="Google Shape;186;p12"/>
          <p:cNvSpPr txBox="1"/>
          <p:nvPr>
            <p:ph idx="1" type="subTitle"/>
          </p:nvPr>
        </p:nvSpPr>
        <p:spPr>
          <a:xfrm>
            <a:off x="3286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87" name="Google Shape;187;p12"/>
          <p:cNvSpPr txBox="1"/>
          <p:nvPr>
            <p:ph idx="2" type="subTitle"/>
          </p:nvPr>
        </p:nvSpPr>
        <p:spPr>
          <a:xfrm>
            <a:off x="715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88" name="Google Shape;188;p12"/>
          <p:cNvSpPr txBox="1"/>
          <p:nvPr>
            <p:ph idx="3" type="body"/>
          </p:nvPr>
        </p:nvSpPr>
        <p:spPr>
          <a:xfrm>
            <a:off x="715583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9" name="Google Shape;189;p12"/>
          <p:cNvSpPr txBox="1"/>
          <p:nvPr>
            <p:ph idx="4" type="body"/>
          </p:nvPr>
        </p:nvSpPr>
        <p:spPr>
          <a:xfrm>
            <a:off x="3286550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12"/>
          <p:cNvSpPr txBox="1"/>
          <p:nvPr>
            <p:ph idx="5" type="subTitle"/>
          </p:nvPr>
        </p:nvSpPr>
        <p:spPr>
          <a:xfrm>
            <a:off x="5857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91" name="Google Shape;191;p12"/>
          <p:cNvSpPr txBox="1"/>
          <p:nvPr>
            <p:ph idx="6" type="body"/>
          </p:nvPr>
        </p:nvSpPr>
        <p:spPr>
          <a:xfrm>
            <a:off x="5857550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2" name="Google Shape;192;p12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3" name="Google Shape;193;p12"/>
          <p:cNvSpPr txBox="1"/>
          <p:nvPr>
            <p:ph idx="7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94" name="Google Shape;194;p12"/>
          <p:cNvSpPr txBox="1"/>
          <p:nvPr>
            <p:ph idx="8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3 三欄v">
  <p:cSld name="TITLE_AND_BODY_1_3_1_1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3"/>
          <p:cNvSpPr txBox="1"/>
          <p:nvPr>
            <p:ph idx="1" type="body"/>
          </p:nvPr>
        </p:nvSpPr>
        <p:spPr>
          <a:xfrm>
            <a:off x="715575" y="1341375"/>
            <a:ext cx="2571000" cy="4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" name="Google Shape;198;p13"/>
          <p:cNvSpPr txBox="1"/>
          <p:nvPr>
            <p:ph idx="2" type="body"/>
          </p:nvPr>
        </p:nvSpPr>
        <p:spPr>
          <a:xfrm>
            <a:off x="3286544" y="1341375"/>
            <a:ext cx="2571000" cy="4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" name="Google Shape;199;p13"/>
          <p:cNvSpPr txBox="1"/>
          <p:nvPr>
            <p:ph idx="3" type="body"/>
          </p:nvPr>
        </p:nvSpPr>
        <p:spPr>
          <a:xfrm>
            <a:off x="5857547" y="1341375"/>
            <a:ext cx="2571000" cy="4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" name="Google Shape;200;p13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3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3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204" name="Google Shape;204;p13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205" name="Google Shape;205;p13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" name="Google Shape;208;p13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209" name="Google Shape;209;p13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210" name="Google Shape;210;p13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3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3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3" name="Google Shape;213;p13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214" name="Google Shape;214;p13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3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3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7" name="Google Shape;217;p13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8" name="Google Shape;218;p13"/>
          <p:cNvSpPr txBox="1"/>
          <p:nvPr>
            <p:ph idx="4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219" name="Google Shape;219;p13"/>
          <p:cNvSpPr txBox="1"/>
          <p:nvPr>
            <p:ph idx="5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2 補充">
  <p:cSld name="TITLE_AND_BODY_1_4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/>
          <p:nvPr/>
        </p:nvSpPr>
        <p:spPr>
          <a:xfrm>
            <a:off x="0" y="244325"/>
            <a:ext cx="9144000" cy="61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4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3" name="Google Shape;223;p14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4" name="Google Shape;224;p14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4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4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28" name="Google Shape;228;p14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229" name="Google Shape;229;p14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2 結尾">
  <p:cSld name="TITLE_AND_BODY_1_4_3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"/>
          <p:cNvSpPr/>
          <p:nvPr/>
        </p:nvSpPr>
        <p:spPr>
          <a:xfrm>
            <a:off x="0" y="244325"/>
            <a:ext cx="9144000" cy="61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5"/>
          <p:cNvSpPr txBox="1"/>
          <p:nvPr>
            <p:ph idx="1" type="body"/>
          </p:nvPr>
        </p:nvSpPr>
        <p:spPr>
          <a:xfrm>
            <a:off x="715550" y="1267299"/>
            <a:ext cx="7713000" cy="41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" name="Google Shape;233;p15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4" name="Google Shape;234;p15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5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5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38" name="Google Shape;238;p15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239" name="Google Shape;239;p15"/>
          <p:cNvSpPr txBox="1"/>
          <p:nvPr>
            <p:ph idx="3" type="subTitle"/>
          </p:nvPr>
        </p:nvSpPr>
        <p:spPr>
          <a:xfrm>
            <a:off x="715425" y="643600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1000"/>
              </a:spcBef>
              <a:spcAft>
                <a:spcPts val="0"/>
              </a:spcAft>
              <a:buClr>
                <a:srgbClr val="783F04"/>
              </a:buClr>
              <a:buSzPts val="2200"/>
              <a:buFont typeface="Lexend Medium"/>
              <a:buNone/>
              <a:defRPr>
                <a:solidFill>
                  <a:srgbClr val="783F04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240" name="Google Shape;240;p15"/>
          <p:cNvSpPr txBox="1"/>
          <p:nvPr>
            <p:ph idx="4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3 內文強調 文字為主">
  <p:cSld name="TITLE_AND_BODY_1_4_2">
    <p:bg>
      <p:bgPr>
        <a:solidFill>
          <a:schemeClr val="dk1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  <a:defRPr>
                <a:solidFill>
                  <a:srgbClr val="FFFFFF"/>
                </a:solidFill>
              </a:defRPr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>
                <a:solidFill>
                  <a:srgbClr val="FFFFFF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>
                <a:solidFill>
                  <a:srgbClr val="FFFFFF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3" name="Google Shape;243;p16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4" name="Google Shape;244;p16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6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6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8" name="Google Shape;248;p16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●"/>
              <a:defRPr sz="1000">
                <a:solidFill>
                  <a:srgbClr val="D9D9D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○"/>
              <a:defRPr sz="1000">
                <a:solidFill>
                  <a:srgbClr val="D9D9D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■"/>
              <a:defRPr sz="1000">
                <a:solidFill>
                  <a:srgbClr val="D9D9D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●"/>
              <a:defRPr sz="1000">
                <a:solidFill>
                  <a:srgbClr val="D9D9D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○"/>
              <a:defRPr sz="1000">
                <a:solidFill>
                  <a:srgbClr val="D9D9D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■"/>
              <a:defRPr sz="1000">
                <a:solidFill>
                  <a:srgbClr val="D9D9D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●"/>
              <a:defRPr sz="1000">
                <a:solidFill>
                  <a:srgbClr val="D9D9D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○"/>
              <a:defRPr sz="1000">
                <a:solidFill>
                  <a:srgbClr val="D9D9D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■"/>
              <a:defRPr sz="10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49" name="Google Shape;249;p16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3 內文強調 白底大字">
  <p:cSld name="TITLE_AND_BODY_1_4_1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7"/>
          <p:cNvSpPr/>
          <p:nvPr/>
        </p:nvSpPr>
        <p:spPr>
          <a:xfrm>
            <a:off x="0" y="244325"/>
            <a:ext cx="9144000" cy="61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7"/>
          <p:cNvSpPr txBox="1"/>
          <p:nvPr>
            <p:ph idx="1" type="body"/>
          </p:nvPr>
        </p:nvSpPr>
        <p:spPr>
          <a:xfrm>
            <a:off x="715550" y="643598"/>
            <a:ext cx="7713000" cy="247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457200" lvl="0" marL="457200" rtl="0" algn="ctr">
              <a:spcBef>
                <a:spcPts val="100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355600" lvl="1" marL="914400" rtl="0" algn="ctr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" name="Google Shape;253;p17"/>
          <p:cNvSpPr txBox="1"/>
          <p:nvPr>
            <p:ph type="title"/>
          </p:nvPr>
        </p:nvSpPr>
        <p:spPr>
          <a:xfrm>
            <a:off x="715550" y="3117154"/>
            <a:ext cx="7713000" cy="950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4" name="Google Shape;254;p17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7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7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58" name="Google Shape;258;p17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259" name="Google Shape;259;p17"/>
          <p:cNvSpPr txBox="1"/>
          <p:nvPr>
            <p:ph idx="3" type="body"/>
          </p:nvPr>
        </p:nvSpPr>
        <p:spPr>
          <a:xfrm>
            <a:off x="715550" y="3929198"/>
            <a:ext cx="7713000" cy="24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rtl="0" algn="ctr">
              <a:spcBef>
                <a:spcPts val="100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355600" lvl="1" marL="914400" rtl="0" algn="ctr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" name="Google Shape;260;p17"/>
          <p:cNvSpPr txBox="1"/>
          <p:nvPr>
            <p:ph idx="4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3 內文強調 大字">
  <p:cSld name="BIG_NUMBER_1_1">
    <p:bg>
      <p:bgPr>
        <a:solidFill>
          <a:schemeClr val="dk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8"/>
          <p:cNvSpPr txBox="1"/>
          <p:nvPr>
            <p:ph hasCustomPrompt="1" type="title"/>
          </p:nvPr>
        </p:nvSpPr>
        <p:spPr>
          <a:xfrm>
            <a:off x="1107050" y="2049075"/>
            <a:ext cx="6930000" cy="23040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3" name="Google Shape;263;p18"/>
          <p:cNvSpPr txBox="1"/>
          <p:nvPr>
            <p:ph idx="1" type="subTitle"/>
          </p:nvPr>
        </p:nvSpPr>
        <p:spPr>
          <a:xfrm>
            <a:off x="2216400" y="4352917"/>
            <a:ext cx="47112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18"/>
          <p:cNvSpPr txBox="1"/>
          <p:nvPr>
            <p:ph idx="2" type="subTitle"/>
          </p:nvPr>
        </p:nvSpPr>
        <p:spPr>
          <a:xfrm>
            <a:off x="611675" y="463717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265" name="Google Shape;265;p18"/>
          <p:cNvGrpSpPr/>
          <p:nvPr/>
        </p:nvGrpSpPr>
        <p:grpSpPr>
          <a:xfrm>
            <a:off x="2143296" y="319664"/>
            <a:ext cx="5955157" cy="483582"/>
            <a:chOff x="2143296" y="651793"/>
            <a:chExt cx="5955157" cy="362696"/>
          </a:xfrm>
        </p:grpSpPr>
        <p:cxnSp>
          <p:nvCxnSpPr>
            <p:cNvPr id="266" name="Google Shape;266;p18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67" name="Google Shape;267;p18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268" name="Google Shape;268;p18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18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0" name="Google Shape;270;p18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8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8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74" name="Google Shape;274;p18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3 內文強調 空白" type="blank">
  <p:cSld name="BLANK">
    <p:bg>
      <p:bgPr>
        <a:noFill/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9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9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9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3 內文強調 空白 簡化">
  <p:cSld name="BLANK_1">
    <p:bg>
      <p:bgPr>
        <a:noFill/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0"/>
          <p:cNvSpPr txBox="1"/>
          <p:nvPr/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3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‹#›</a:t>
            </a:fld>
            <a:endParaRPr sz="13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2 章節h2">
  <p:cSld name="TITLE_2_1_1_1">
    <p:bg>
      <p:bgPr>
        <a:solidFill>
          <a:srgbClr val="FFFFFF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type="title"/>
          </p:nvPr>
        </p:nvSpPr>
        <p:spPr>
          <a:xfrm>
            <a:off x="469500" y="1877475"/>
            <a:ext cx="3878100" cy="7332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4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" name="Google Shape;19;p3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451975" y="2659750"/>
            <a:ext cx="3878100" cy="3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2" type="title"/>
          </p:nvPr>
        </p:nvSpPr>
        <p:spPr>
          <a:xfrm>
            <a:off x="4815513" y="1877475"/>
            <a:ext cx="3878100" cy="7332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4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3" type="subTitle"/>
          </p:nvPr>
        </p:nvSpPr>
        <p:spPr>
          <a:xfrm>
            <a:off x="4797988" y="2659750"/>
            <a:ext cx="3878100" cy="3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4" type="subTitle"/>
          </p:nvPr>
        </p:nvSpPr>
        <p:spPr>
          <a:xfrm>
            <a:off x="46950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投影片主題說明">
  <p:cSld name="CUSTOM_3_2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1"/>
          <p:cNvSpPr txBox="1"/>
          <p:nvPr>
            <p:ph type="title"/>
          </p:nvPr>
        </p:nvSpPr>
        <p:spPr>
          <a:xfrm>
            <a:off x="715550" y="717667"/>
            <a:ext cx="7713000" cy="81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84" name="Google Shape;284;p21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285" name="Google Shape;285;p21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286" name="Google Shape;286;p21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87" name="Google Shape;287;p21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288" name="Google Shape;288;p21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21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90" name="Google Shape;290;p21"/>
          <p:cNvSpPr txBox="1"/>
          <p:nvPr>
            <p:ph hasCustomPrompt="1" idx="2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291" name="Google Shape;291;p2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92" name="Google Shape;292;p21"/>
          <p:cNvSpPr txBox="1"/>
          <p:nvPr/>
        </p:nvSpPr>
        <p:spPr>
          <a:xfrm>
            <a:off x="895275" y="1842700"/>
            <a:ext cx="6562500" cy="40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投影片工具連結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200" u="sng">
                <a:solidFill>
                  <a:schemeClr val="hlink"/>
                </a:solidFill>
                <a:latin typeface="Lexend Light"/>
                <a:ea typeface="Lexend Light"/>
                <a:cs typeface="Lexend Light"/>
                <a:sym typeface="Lexend Light"/>
                <a:hlinkClick r:id="rId2"/>
              </a:rPr>
              <a:t>https://wd.pulipuli.info/aHR0cHM6Ly9zY3JpcHQuZ29vZ2xlLmNvbS9tYWNyb3Mvcy9BS2Z5Y2J5TnYwWVVJeFRBOGY2eXRkTER1cjRya2VVNDZxbzR5MEF3c2xSYUlLWXdaZmJCQ3U1My1JREMzZGFZQXNieTk3NEQvZXhlYw==/</a:t>
            </a:r>
            <a:r>
              <a:rPr lang="zh-TW" sz="2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</a:t>
            </a:r>
            <a:endParaRPr sz="2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</a:t>
            </a:r>
            <a:endParaRPr sz="2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參考資料">
  <p:cSld name="TITLE_AND_BODY_1_5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2"/>
          <p:cNvSpPr txBox="1"/>
          <p:nvPr>
            <p:ph type="title"/>
          </p:nvPr>
        </p:nvSpPr>
        <p:spPr>
          <a:xfrm>
            <a:off x="2263125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5" name="Google Shape;295;p22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2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2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99" name="Google Shape;299;p22"/>
          <p:cNvSpPr txBox="1"/>
          <p:nvPr>
            <p:ph idx="1" type="body"/>
          </p:nvPr>
        </p:nvSpPr>
        <p:spPr>
          <a:xfrm>
            <a:off x="2263075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0" name="Google Shape;300;p22"/>
          <p:cNvSpPr/>
          <p:nvPr/>
        </p:nvSpPr>
        <p:spPr>
          <a:xfrm>
            <a:off x="0" y="0"/>
            <a:ext cx="19992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2"/>
          <p:cNvSpPr txBox="1"/>
          <p:nvPr>
            <p:ph idx="2" type="subTitle"/>
          </p:nvPr>
        </p:nvSpPr>
        <p:spPr>
          <a:xfrm>
            <a:off x="199920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-2 下一步驟">
  <p:cSld name="TITLE_AND_BODY_1_5_1_1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3"/>
          <p:cNvSpPr txBox="1"/>
          <p:nvPr>
            <p:ph type="title"/>
          </p:nvPr>
        </p:nvSpPr>
        <p:spPr>
          <a:xfrm>
            <a:off x="2263125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4" name="Google Shape;304;p23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3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3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08" name="Google Shape;308;p23"/>
          <p:cNvSpPr txBox="1"/>
          <p:nvPr>
            <p:ph idx="1" type="body"/>
          </p:nvPr>
        </p:nvSpPr>
        <p:spPr>
          <a:xfrm>
            <a:off x="2263075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9" name="Google Shape;309;p23"/>
          <p:cNvSpPr txBox="1"/>
          <p:nvPr>
            <p:ph idx="2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5">
  <p:cSld name="TITLE_AND_BODY_1_5_2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4"/>
          <p:cNvSpPr txBox="1"/>
          <p:nvPr/>
        </p:nvSpPr>
        <p:spPr>
          <a:xfrm>
            <a:off x="1390575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t/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2" name="Google Shape;312;p24"/>
          <p:cNvSpPr/>
          <p:nvPr/>
        </p:nvSpPr>
        <p:spPr>
          <a:xfrm>
            <a:off x="787260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4"/>
          <p:cNvSpPr txBox="1"/>
          <p:nvPr>
            <p:ph type="title"/>
          </p:nvPr>
        </p:nvSpPr>
        <p:spPr>
          <a:xfrm>
            <a:off x="1271450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14" name="Google Shape;314;p24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4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4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18" name="Google Shape;318;p24"/>
          <p:cNvSpPr txBox="1"/>
          <p:nvPr>
            <p:ph idx="1" type="body"/>
          </p:nvPr>
        </p:nvSpPr>
        <p:spPr>
          <a:xfrm>
            <a:off x="1271400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9" name="Google Shape;319;p24"/>
          <p:cNvSpPr/>
          <p:nvPr/>
        </p:nvSpPr>
        <p:spPr>
          <a:xfrm>
            <a:off x="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4"/>
          <p:cNvSpPr txBox="1"/>
          <p:nvPr>
            <p:ph idx="2" type="body"/>
          </p:nvPr>
        </p:nvSpPr>
        <p:spPr>
          <a:xfrm>
            <a:off x="2630200" y="6431700"/>
            <a:ext cx="52425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兩欄 1">
  <p:cSld name="TITLE_AND_TWO_COLUMNS_1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5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23" name="Google Shape;323;p25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5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5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3">
  <p:cSld name="TITLE_AND_BODY_1_3_2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6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6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6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6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333" name="Google Shape;333;p26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334" name="Google Shape;334;p26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6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" name="Google Shape;337;p26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338" name="Google Shape;338;p26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339" name="Google Shape;339;p26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26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26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2" name="Google Shape;342;p26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343" name="Google Shape;343;p26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26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26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46" name="Google Shape;346;p26"/>
          <p:cNvSpPr txBox="1"/>
          <p:nvPr>
            <p:ph idx="1" type="body"/>
          </p:nvPr>
        </p:nvSpPr>
        <p:spPr>
          <a:xfrm>
            <a:off x="71560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" name="Google Shape;347;p26"/>
          <p:cNvSpPr txBox="1"/>
          <p:nvPr>
            <p:ph idx="2" type="body"/>
          </p:nvPr>
        </p:nvSpPr>
        <p:spPr>
          <a:xfrm>
            <a:off x="457205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" name="Google Shape;348;p26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t/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9" name="Google Shape;349;p26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50" name="Google Shape;350;p26"/>
          <p:cNvSpPr txBox="1"/>
          <p:nvPr>
            <p:ph idx="3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">
  <p:cSld name="TITLE_AND_BODY_1_6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7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t/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3" name="Google Shape;353;p27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7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" name="Google Shape;355;p27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56" name="Google Shape;356;p27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7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7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360" name="Google Shape;360;p27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361" name="Google Shape;361;p27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7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7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4" name="Google Shape;364;p27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365" name="Google Shape;365;p27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366" name="Google Shape;366;p27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27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27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9" name="Google Shape;369;p27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370" name="Google Shape;370;p27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27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27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73" name="Google Shape;373;p27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標題與內文 1 4">
  <p:cSld name="TITLE_AND_BODY_1_4_4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/>
          <p:nvPr/>
        </p:nvSpPr>
        <p:spPr>
          <a:xfrm>
            <a:off x="0" y="244325"/>
            <a:ext cx="9144000" cy="61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8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7" name="Google Shape;377;p28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78" name="Google Shape;378;p28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8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8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82" name="Google Shape;382;p28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t/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3" name="Google Shape;383;p28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自訂版面配置 3 2">
  <p:cSld name="TITLE_2_1_1_1_1">
    <p:bg>
      <p:bgPr>
        <a:solidFill>
          <a:srgbClr val="FFFFFF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29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29"/>
          <p:cNvSpPr txBox="1"/>
          <p:nvPr>
            <p:ph type="title"/>
          </p:nvPr>
        </p:nvSpPr>
        <p:spPr>
          <a:xfrm>
            <a:off x="469500" y="1877475"/>
            <a:ext cx="3878100" cy="7332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40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87" name="Google Shape;387;p29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9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9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9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92" name="Google Shape;392;p29"/>
          <p:cNvSpPr txBox="1"/>
          <p:nvPr>
            <p:ph idx="1" type="subTitle"/>
          </p:nvPr>
        </p:nvSpPr>
        <p:spPr>
          <a:xfrm>
            <a:off x="451975" y="2659750"/>
            <a:ext cx="3878100" cy="3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3" name="Google Shape;393;p29"/>
          <p:cNvSpPr txBox="1"/>
          <p:nvPr>
            <p:ph idx="2" type="title"/>
          </p:nvPr>
        </p:nvSpPr>
        <p:spPr>
          <a:xfrm>
            <a:off x="4815513" y="1877475"/>
            <a:ext cx="3878100" cy="7332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40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94" name="Google Shape;394;p29"/>
          <p:cNvSpPr txBox="1"/>
          <p:nvPr>
            <p:ph idx="3" type="subTitle"/>
          </p:nvPr>
        </p:nvSpPr>
        <p:spPr>
          <a:xfrm>
            <a:off x="4797988" y="2659750"/>
            <a:ext cx="3878100" cy="3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自訂版面配置 3 1">
  <p:cSld name="CUSTOM_10_1_2">
    <p:bg>
      <p:bgPr>
        <a:solidFill>
          <a:srgbClr val="FFFFFF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30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478080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0"/>
          <p:cNvSpPr/>
          <p:nvPr/>
        </p:nvSpPr>
        <p:spPr>
          <a:xfrm>
            <a:off x="0" y="0"/>
            <a:ext cx="9144000" cy="4780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0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0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0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0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02" name="Google Shape;402;p30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封面">
  <p:cSld name="TITLE_1">
    <p:bg>
      <p:bgPr>
        <a:solidFill>
          <a:srgbClr val="FFFFFF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-25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>
            <p:ph type="ctrTitle"/>
          </p:nvPr>
        </p:nvSpPr>
        <p:spPr>
          <a:xfrm>
            <a:off x="715550" y="2015754"/>
            <a:ext cx="3723300" cy="1979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565200" y="4133543"/>
            <a:ext cx="40341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" name="Google Shape;32;p4"/>
          <p:cNvSpPr/>
          <p:nvPr/>
        </p:nvSpPr>
        <p:spPr>
          <a:xfrm>
            <a:off x="1767750" y="5631299"/>
            <a:ext cx="1629000" cy="588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1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1919708" y="5791244"/>
            <a:ext cx="1370700" cy="34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1862306" y="5743371"/>
            <a:ext cx="1370700" cy="345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5" name="Google Shape;35;p4"/>
          <p:cNvSpPr txBox="1"/>
          <p:nvPr>
            <p:ph idx="2" type="subTitle"/>
          </p:nvPr>
        </p:nvSpPr>
        <p:spPr>
          <a:xfrm>
            <a:off x="2073150" y="5817288"/>
            <a:ext cx="948900" cy="1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1000"/>
              </a:spcBef>
              <a:spcAft>
                <a:spcPts val="0"/>
              </a:spcAft>
              <a:buSzPts val="22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SzPts val="20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pic>
        <p:nvPicPr>
          <p:cNvPr id="36" name="Google Shape;36;p4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4796400" y="0"/>
            <a:ext cx="43476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標題與內文 1 3 1 1">
  <p:cSld name="TITLE_AND_BODY_1_3_1_1_2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1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1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1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1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409" name="Google Shape;409;p31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410" name="Google Shape;410;p31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1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3" name="Google Shape;413;p31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414" name="Google Shape;414;p31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415" name="Google Shape;415;p31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31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31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8" name="Google Shape;418;p31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419" name="Google Shape;419;p31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31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31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22" name="Google Shape;422;p31"/>
          <p:cNvSpPr txBox="1"/>
          <p:nvPr>
            <p:ph idx="1" type="subTitle"/>
          </p:nvPr>
        </p:nvSpPr>
        <p:spPr>
          <a:xfrm>
            <a:off x="3286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423" name="Google Shape;423;p31"/>
          <p:cNvSpPr txBox="1"/>
          <p:nvPr>
            <p:ph idx="2" type="subTitle"/>
          </p:nvPr>
        </p:nvSpPr>
        <p:spPr>
          <a:xfrm>
            <a:off x="715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424" name="Google Shape;424;p31"/>
          <p:cNvSpPr txBox="1"/>
          <p:nvPr>
            <p:ph idx="3" type="body"/>
          </p:nvPr>
        </p:nvSpPr>
        <p:spPr>
          <a:xfrm>
            <a:off x="715583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5" name="Google Shape;425;p31"/>
          <p:cNvSpPr txBox="1"/>
          <p:nvPr>
            <p:ph idx="4" type="body"/>
          </p:nvPr>
        </p:nvSpPr>
        <p:spPr>
          <a:xfrm>
            <a:off x="3286550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6" name="Google Shape;426;p31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t/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7" name="Google Shape;427;p31"/>
          <p:cNvSpPr txBox="1"/>
          <p:nvPr>
            <p:ph idx="5" type="subTitle"/>
          </p:nvPr>
        </p:nvSpPr>
        <p:spPr>
          <a:xfrm>
            <a:off x="5857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428" name="Google Shape;428;p31"/>
          <p:cNvSpPr txBox="1"/>
          <p:nvPr>
            <p:ph idx="6" type="body"/>
          </p:nvPr>
        </p:nvSpPr>
        <p:spPr>
          <a:xfrm>
            <a:off x="5857550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9" name="Google Shape;429;p31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章節h1">
  <p:cSld name="CUSTOM_10_1">
    <p:bg>
      <p:bgPr>
        <a:solidFill>
          <a:srgbClr val="FFFFFF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478080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5"/>
          <p:cNvSpPr/>
          <p:nvPr/>
        </p:nvSpPr>
        <p:spPr>
          <a:xfrm>
            <a:off x="0" y="0"/>
            <a:ext cx="9144000" cy="4780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4" name="Google Shape;44;p5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1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2 子目錄">
  <p:cSld name="CUSTOM_10_1_1">
    <p:bg>
      <p:bgPr>
        <a:solidFill>
          <a:srgbClr val="FFFFFF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6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478080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6"/>
          <p:cNvSpPr txBox="1"/>
          <p:nvPr>
            <p:ph idx="1" type="body"/>
          </p:nvPr>
        </p:nvSpPr>
        <p:spPr>
          <a:xfrm>
            <a:off x="715550" y="6431700"/>
            <a:ext cx="7713000" cy="25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 algn="r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1pPr>
            <a:lvl2pPr indent="-292100" lvl="1" marL="914400" algn="r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  <a:defRPr sz="1000">
                <a:solidFill>
                  <a:srgbClr val="666666"/>
                </a:solidFill>
              </a:defRPr>
            </a:lvl2pPr>
            <a:lvl3pPr indent="-292100" lvl="2" marL="13716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■"/>
              <a:defRPr sz="1000">
                <a:solidFill>
                  <a:srgbClr val="666666"/>
                </a:solidFill>
              </a:defRPr>
            </a:lvl3pPr>
            <a:lvl4pPr indent="-292100" lvl="3" marL="18288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4pPr>
            <a:lvl5pPr indent="-292100" lvl="4" marL="22860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  <a:defRPr sz="1000">
                <a:solidFill>
                  <a:srgbClr val="666666"/>
                </a:solidFill>
              </a:defRPr>
            </a:lvl5pPr>
            <a:lvl6pPr indent="-292100" lvl="5" marL="27432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■"/>
              <a:defRPr sz="1000">
                <a:solidFill>
                  <a:srgbClr val="666666"/>
                </a:solidFill>
              </a:defRPr>
            </a:lvl6pPr>
            <a:lvl7pPr indent="-292100" lvl="6" marL="32004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7pPr>
            <a:lvl8pPr indent="-292100" lvl="7" marL="36576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  <a:defRPr sz="1000">
                <a:solidFill>
                  <a:srgbClr val="666666"/>
                </a:solidFill>
              </a:defRPr>
            </a:lvl8pPr>
            <a:lvl9pPr indent="-292100" lvl="8" marL="41148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■"/>
              <a:defRPr sz="1000">
                <a:solidFill>
                  <a:srgbClr val="666666"/>
                </a:solidFill>
              </a:defRPr>
            </a:lvl9pPr>
          </a:lstStyle>
          <a:p/>
        </p:txBody>
      </p:sp>
      <p:pic>
        <p:nvPicPr>
          <p:cNvPr id="49" name="Google Shape;49;p6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6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6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6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4" name="Google Shape;54;p6"/>
          <p:cNvSpPr txBox="1"/>
          <p:nvPr>
            <p:ph type="title"/>
          </p:nvPr>
        </p:nvSpPr>
        <p:spPr>
          <a:xfrm>
            <a:off x="715550" y="506775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4200"/>
              <a:buNone/>
              <a:defRPr sz="4200">
                <a:solidFill>
                  <a:srgbClr val="B45F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55" name="Google Shape;55;p6"/>
          <p:cNvSpPr/>
          <p:nvPr/>
        </p:nvSpPr>
        <p:spPr>
          <a:xfrm>
            <a:off x="0" y="1612625"/>
            <a:ext cx="9144000" cy="4206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6"/>
          <p:cNvSpPr txBox="1"/>
          <p:nvPr>
            <p:ph idx="2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目錄">
  <p:cSld name="TITLE_AND_BODY_1_5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/>
          <p:nvPr/>
        </p:nvSpPr>
        <p:spPr>
          <a:xfrm>
            <a:off x="787260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7"/>
          <p:cNvSpPr txBox="1"/>
          <p:nvPr>
            <p:ph type="title"/>
          </p:nvPr>
        </p:nvSpPr>
        <p:spPr>
          <a:xfrm>
            <a:off x="1271450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0" name="Google Shape;60;p7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7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4" name="Google Shape;64;p7"/>
          <p:cNvSpPr txBox="1"/>
          <p:nvPr>
            <p:ph idx="1" type="body"/>
          </p:nvPr>
        </p:nvSpPr>
        <p:spPr>
          <a:xfrm>
            <a:off x="1271400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7"/>
          <p:cNvSpPr/>
          <p:nvPr/>
        </p:nvSpPr>
        <p:spPr>
          <a:xfrm>
            <a:off x="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7"/>
          <p:cNvSpPr txBox="1"/>
          <p:nvPr>
            <p:ph idx="2" type="body"/>
          </p:nvPr>
        </p:nvSpPr>
        <p:spPr>
          <a:xfrm>
            <a:off x="2630200" y="6431700"/>
            <a:ext cx="5242500" cy="259500"/>
          </a:xfrm>
          <a:prstGeom prst="rect">
            <a:avLst/>
          </a:prstGeom>
        </p:spPr>
        <p:txBody>
          <a:bodyPr anchorCtr="0" anchor="ctr" bIns="0" lIns="0" spcFirstLastPara="1" rIns="9000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67" name="Google Shape;67;p7"/>
          <p:cNvSpPr txBox="1"/>
          <p:nvPr>
            <p:ph idx="3" type="subTitle"/>
          </p:nvPr>
        </p:nvSpPr>
        <p:spPr>
          <a:xfrm>
            <a:off x="12714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1 內文 單欄">
  <p:cSld name="TITLE_AND_BODY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8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p8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" name="Google Shape;72;p8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8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8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76" name="Google Shape;76;p8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77" name="Google Shape;77;p8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" name="Google Shape;80;p8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81" name="Google Shape;81;p8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82" name="Google Shape;82;p8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8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8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" name="Google Shape;85;p8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86" name="Google Shape;86;p8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8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8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9" name="Google Shape;89;p8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90" name="Google Shape;90;p8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2 雙欄標題vt">
  <p:cSld name="TITLE_AND_BODY_1_6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9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9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4" name="Google Shape;94;p9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9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9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98" name="Google Shape;98;p9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99" name="Google Shape;99;p9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" name="Google Shape;102;p9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103" name="Google Shape;103;p9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04" name="Google Shape;104;p9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9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9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" name="Google Shape;107;p9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08" name="Google Shape;108;p9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9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9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1" name="Google Shape;111;p9"/>
          <p:cNvSpPr txBox="1"/>
          <p:nvPr>
            <p:ph idx="1" type="body"/>
          </p:nvPr>
        </p:nvSpPr>
        <p:spPr>
          <a:xfrm>
            <a:off x="2552800" y="1341325"/>
            <a:ext cx="5875800" cy="23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2" name="Google Shape;112;p9"/>
          <p:cNvSpPr txBox="1"/>
          <p:nvPr>
            <p:ph idx="2" type="body"/>
          </p:nvPr>
        </p:nvSpPr>
        <p:spPr>
          <a:xfrm>
            <a:off x="2552800" y="3723925"/>
            <a:ext cx="5875800" cy="23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" name="Google Shape;113;p9"/>
          <p:cNvSpPr txBox="1"/>
          <p:nvPr>
            <p:ph idx="3" type="subTitle"/>
          </p:nvPr>
        </p:nvSpPr>
        <p:spPr>
          <a:xfrm>
            <a:off x="715550" y="1341375"/>
            <a:ext cx="18372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14" name="Google Shape;114;p9"/>
          <p:cNvSpPr txBox="1"/>
          <p:nvPr>
            <p:ph idx="4" type="subTitle"/>
          </p:nvPr>
        </p:nvSpPr>
        <p:spPr>
          <a:xfrm>
            <a:off x="715550" y="3723925"/>
            <a:ext cx="18372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15" name="Google Shape;115;p9"/>
          <p:cNvSpPr txBox="1"/>
          <p:nvPr>
            <p:ph idx="5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16" name="Google Shape;116;p9"/>
          <p:cNvSpPr txBox="1"/>
          <p:nvPr>
            <p:ph idx="6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2 雙欄h">
  <p:cSld name="TITLE_AND_BODY_1_3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0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0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0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23" name="Google Shape;123;p10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124" name="Google Shape;124;p10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0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0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" name="Google Shape;127;p10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128" name="Google Shape;128;p10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29" name="Google Shape;129;p10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10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10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" name="Google Shape;132;p10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33" name="Google Shape;133;p10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0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10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6" name="Google Shape;136;p10"/>
          <p:cNvSpPr txBox="1"/>
          <p:nvPr>
            <p:ph idx="1" type="body"/>
          </p:nvPr>
        </p:nvSpPr>
        <p:spPr>
          <a:xfrm>
            <a:off x="71560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" name="Google Shape;137;p10"/>
          <p:cNvSpPr txBox="1"/>
          <p:nvPr>
            <p:ph idx="2" type="body"/>
          </p:nvPr>
        </p:nvSpPr>
        <p:spPr>
          <a:xfrm>
            <a:off x="457205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8" name="Google Shape;138;p10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9" name="Google Shape;139;p10"/>
          <p:cNvSpPr txBox="1"/>
          <p:nvPr>
            <p:ph idx="3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40" name="Google Shape;140;p10"/>
          <p:cNvSpPr txBox="1"/>
          <p:nvPr>
            <p:ph idx="4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550" y="717667"/>
            <a:ext cx="77130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200"/>
              <a:buFont typeface="Outfit"/>
              <a:buNone/>
              <a:defRPr b="1" sz="32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550" y="1536633"/>
            <a:ext cx="7713000" cy="46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exend Light"/>
              <a:buChar char="●"/>
              <a:defRPr sz="2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Light"/>
              <a:buChar char="○"/>
              <a:defRPr sz="2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429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Light"/>
              <a:buChar char="■"/>
              <a:defRPr sz="1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302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exend Light"/>
              <a:buChar char="●"/>
              <a:defRPr sz="16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○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■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●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○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■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hyperlink" Target="mailto:blog@pulipuli.info" TargetMode="External"/><Relationship Id="rId5" Type="http://schemas.openxmlformats.org/officeDocument/2006/relationships/image" Target="../media/image3.png"/><Relationship Id="rId6" Type="http://schemas.openxmlformats.org/officeDocument/2006/relationships/hyperlink" Target="https://l.pulipuli.info/24/nkust" TargetMode="External"/><Relationship Id="rId7" Type="http://schemas.openxmlformats.org/officeDocument/2006/relationships/image" Target="../media/image4.png"/><Relationship Id="rId8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hatgpt.com/share/7873b72d-af16-4a6f-a5a9-9afbe42c30db" TargetMode="External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hatgpt.com/share/7873b72d-af16-4a6f-a5a9-9afbe42c30db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l.pulipuli.info/24/nkust" TargetMode="External"/><Relationship Id="rId4" Type="http://schemas.openxmlformats.org/officeDocument/2006/relationships/hyperlink" Target="https://drive.google.com/file/d/1JxTZd0WxpoErKAuKv6A_7qnm4pgF-GxH/view?usp=sharing" TargetMode="External"/><Relationship Id="rId5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hyperlink" Target="https://www.facebook.com/watch/?v=3685472478202104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hyperlink" Target="https://l.pulipuli.info/24/nkust" TargetMode="External"/><Relationship Id="rId5" Type="http://schemas.openxmlformats.org/officeDocument/2006/relationships/hyperlink" Target="https://gdoc.pub/doc/e/2PACX-1vSSfLjBPT4Z8tUV8-a6Ar5u3czXE47Ln_MsCvgIZyqJc4DN-kDr-I3oecQ4I6Y9gRFD7pIPKcafj4le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Relationship Id="rId4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Relationship Id="rId4" Type="http://schemas.openxmlformats.org/officeDocument/2006/relationships/hyperlink" Target="https://drive.google.com/file/d/1QfR-1LG9i8_x5SIr7HJwdAHZFj0igsEW/view?usp=sharing" TargetMode="External"/><Relationship Id="rId5" Type="http://schemas.openxmlformats.org/officeDocument/2006/relationships/hyperlink" Target="https://gdoc.pub/doc/e/2PACX-1vRNeSPElRuE8mKTx7s2x6GUAyGf9Q8mMoIDRF2Tq6d8RitSb2RcvRfriG8P_n3AUvz5udALCepsnMDb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Relationship Id="rId4" Type="http://schemas.openxmlformats.org/officeDocument/2006/relationships/image" Target="../media/image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Relationship Id="rId4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jpg"/><Relationship Id="rId4" Type="http://schemas.openxmlformats.org/officeDocument/2006/relationships/image" Target="../media/image27.png"/><Relationship Id="rId9" Type="http://schemas.openxmlformats.org/officeDocument/2006/relationships/hyperlink" Target="https://l.pulipuli.info/24/nkust" TargetMode="External"/><Relationship Id="rId5" Type="http://schemas.openxmlformats.org/officeDocument/2006/relationships/hyperlink" Target="mailto:blog@pulipuli.info" TargetMode="External"/><Relationship Id="rId6" Type="http://schemas.openxmlformats.org/officeDocument/2006/relationships/image" Target="../media/image35.png"/><Relationship Id="rId7" Type="http://schemas.openxmlformats.org/officeDocument/2006/relationships/hyperlink" Target="mailto:chenyt@tku.edu.tw" TargetMode="External"/><Relationship Id="rId8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support.google.com/notebooklm/answer/14273541?hl=zh-Hant" TargetMode="External"/><Relationship Id="rId4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3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"/>
          <p:cNvSpPr/>
          <p:nvPr/>
        </p:nvSpPr>
        <p:spPr>
          <a:xfrm>
            <a:off x="4689375" y="1848700"/>
            <a:ext cx="3519300" cy="35877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5" name="Google Shape;43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200" y="267375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2"/>
          <p:cNvSpPr txBox="1"/>
          <p:nvPr>
            <p:ph idx="1" type="subTitle"/>
          </p:nvPr>
        </p:nvSpPr>
        <p:spPr>
          <a:xfrm>
            <a:off x="565200" y="4397018"/>
            <a:ext cx="40341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/>
              <a:t>中華民國圖書館學會 資訊科技委員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陳勇汀</a:t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4"/>
              </a:rPr>
              <a:t>blog@pulipuli.info</a:t>
            </a:r>
            <a:r>
              <a:rPr lang="zh-TW"/>
              <a:t> </a:t>
            </a:r>
            <a:endParaRPr/>
          </a:p>
        </p:txBody>
      </p:sp>
      <p:sp>
        <p:nvSpPr>
          <p:cNvPr id="437" name="Google Shape;437;p32"/>
          <p:cNvSpPr txBox="1"/>
          <p:nvPr>
            <p:ph idx="2" type="subTitle"/>
          </p:nvPr>
        </p:nvSpPr>
        <p:spPr>
          <a:xfrm>
            <a:off x="1955150" y="5817300"/>
            <a:ext cx="1185000" cy="1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2024</a:t>
            </a:r>
            <a:endParaRPr/>
          </a:p>
        </p:txBody>
      </p:sp>
      <p:grpSp>
        <p:nvGrpSpPr>
          <p:cNvPr id="438" name="Google Shape;438;p32"/>
          <p:cNvGrpSpPr/>
          <p:nvPr/>
        </p:nvGrpSpPr>
        <p:grpSpPr>
          <a:xfrm rot="5400000">
            <a:off x="3465117" y="4243165"/>
            <a:ext cx="1991966" cy="1543826"/>
            <a:chOff x="3337500" y="1640525"/>
            <a:chExt cx="3773378" cy="3085800"/>
          </a:xfrm>
        </p:grpSpPr>
        <p:sp>
          <p:nvSpPr>
            <p:cNvPr id="439" name="Google Shape;439;p32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2" name="Google Shape;442;p32"/>
          <p:cNvGrpSpPr/>
          <p:nvPr/>
        </p:nvGrpSpPr>
        <p:grpSpPr>
          <a:xfrm>
            <a:off x="5144076" y="846931"/>
            <a:ext cx="1887821" cy="1628994"/>
            <a:chOff x="3337500" y="1640525"/>
            <a:chExt cx="3773378" cy="3085800"/>
          </a:xfrm>
        </p:grpSpPr>
        <p:sp>
          <p:nvSpPr>
            <p:cNvPr id="443" name="Google Shape;443;p32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6" name="Google Shape;446;p32"/>
          <p:cNvGrpSpPr/>
          <p:nvPr/>
        </p:nvGrpSpPr>
        <p:grpSpPr>
          <a:xfrm rot="1800102">
            <a:off x="4509519" y="1358126"/>
            <a:ext cx="901708" cy="1446142"/>
            <a:chOff x="4509424" y="1600237"/>
            <a:chExt cx="1184961" cy="1900417"/>
          </a:xfrm>
        </p:grpSpPr>
        <p:grpSp>
          <p:nvGrpSpPr>
            <p:cNvPr id="447" name="Google Shape;447;p32"/>
            <p:cNvGrpSpPr/>
            <p:nvPr/>
          </p:nvGrpSpPr>
          <p:grpSpPr>
            <a:xfrm>
              <a:off x="4509424" y="1600237"/>
              <a:ext cx="1184961" cy="1900417"/>
              <a:chOff x="4438850" y="1497767"/>
              <a:chExt cx="1384138" cy="2002758"/>
            </a:xfrm>
          </p:grpSpPr>
          <p:sp>
            <p:nvSpPr>
              <p:cNvPr id="448" name="Google Shape;448;p32"/>
              <p:cNvSpPr/>
              <p:nvPr/>
            </p:nvSpPr>
            <p:spPr>
              <a:xfrm>
                <a:off x="4438850" y="2399525"/>
                <a:ext cx="1128900" cy="11010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32"/>
              <p:cNvSpPr/>
              <p:nvPr/>
            </p:nvSpPr>
            <p:spPr>
              <a:xfrm rot="900004">
                <a:off x="4570754" y="1625105"/>
                <a:ext cx="1128969" cy="1101026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450" name="Google Shape;450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4">
              <a:off x="4599291" y="1736549"/>
              <a:ext cx="918312" cy="16866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1" name="Google Shape;451;p32"/>
          <p:cNvGrpSpPr/>
          <p:nvPr/>
        </p:nvGrpSpPr>
        <p:grpSpPr>
          <a:xfrm>
            <a:off x="7809973" y="1335250"/>
            <a:ext cx="896702" cy="946164"/>
            <a:chOff x="7809973" y="2554450"/>
            <a:chExt cx="896702" cy="946164"/>
          </a:xfrm>
        </p:grpSpPr>
        <p:grpSp>
          <p:nvGrpSpPr>
            <p:cNvPr id="452" name="Google Shape;452;p32"/>
            <p:cNvGrpSpPr/>
            <p:nvPr/>
          </p:nvGrpSpPr>
          <p:grpSpPr>
            <a:xfrm>
              <a:off x="7809973" y="2554450"/>
              <a:ext cx="896702" cy="946164"/>
              <a:chOff x="2589036" y="988300"/>
              <a:chExt cx="1101600" cy="1101600"/>
            </a:xfrm>
          </p:grpSpPr>
          <p:sp>
            <p:nvSpPr>
              <p:cNvPr id="453" name="Google Shape;453;p32"/>
              <p:cNvSpPr/>
              <p:nvPr/>
            </p:nvSpPr>
            <p:spPr>
              <a:xfrm>
                <a:off x="2589036" y="988300"/>
                <a:ext cx="1101600" cy="1101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32"/>
              <p:cNvSpPr/>
              <p:nvPr/>
            </p:nvSpPr>
            <p:spPr>
              <a:xfrm>
                <a:off x="2793800" y="1195675"/>
                <a:ext cx="798000" cy="798000"/>
              </a:xfrm>
              <a:prstGeom prst="rect">
                <a:avLst/>
              </a:prstGeom>
              <a:solidFill>
                <a:srgbClr val="D3B7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32"/>
              <p:cNvSpPr/>
              <p:nvPr/>
            </p:nvSpPr>
            <p:spPr>
              <a:xfrm>
                <a:off x="2694950" y="1103875"/>
                <a:ext cx="798000" cy="79800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456" name="Google Shape;456;p32"/>
            <p:cNvCxnSpPr>
              <a:endCxn id="455" idx="3"/>
            </p:cNvCxnSpPr>
            <p:nvPr/>
          </p:nvCxnSpPr>
          <p:spPr>
            <a:xfrm>
              <a:off x="7832659" y="2788519"/>
              <a:ext cx="713100" cy="20790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7" name="Google Shape;457;p32"/>
            <p:cNvCxnSpPr/>
            <p:nvPr/>
          </p:nvCxnSpPr>
          <p:spPr>
            <a:xfrm>
              <a:off x="7827859" y="2742996"/>
              <a:ext cx="722700" cy="29880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58" name="Google Shape;458;p32"/>
            <p:cNvSpPr/>
            <p:nvPr/>
          </p:nvSpPr>
          <p:spPr>
            <a:xfrm>
              <a:off x="8150650" y="2996350"/>
              <a:ext cx="399900" cy="2988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9" name="Google Shape;459;p32"/>
          <p:cNvGrpSpPr/>
          <p:nvPr/>
        </p:nvGrpSpPr>
        <p:grpSpPr>
          <a:xfrm>
            <a:off x="1903917" y="530775"/>
            <a:ext cx="4543763" cy="692401"/>
            <a:chOff x="2460779" y="433075"/>
            <a:chExt cx="4222435" cy="692401"/>
          </a:xfrm>
        </p:grpSpPr>
        <p:sp>
          <p:nvSpPr>
            <p:cNvPr id="460" name="Google Shape;460;p32"/>
            <p:cNvSpPr/>
            <p:nvPr/>
          </p:nvSpPr>
          <p:spPr>
            <a:xfrm>
              <a:off x="2467315" y="433075"/>
              <a:ext cx="4215900" cy="692400"/>
            </a:xfrm>
            <a:prstGeom prst="roundRect">
              <a:avLst>
                <a:gd fmla="val 50000" name="adj"/>
              </a:avLst>
            </a:prstGeom>
            <a:solidFill>
              <a:srgbClr val="F9F3DC"/>
            </a:solidFill>
            <a:ln cap="flat" cmpd="sng" w="9525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22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783F04"/>
                </a:solidFill>
              </a:endParaRPr>
            </a:p>
          </p:txBody>
        </p:sp>
        <p:sp>
          <p:nvSpPr>
            <p:cNvPr id="461" name="Google Shape;461;p32"/>
            <p:cNvSpPr txBox="1"/>
            <p:nvPr/>
          </p:nvSpPr>
          <p:spPr>
            <a:xfrm>
              <a:off x="2460779" y="433075"/>
              <a:ext cx="4215900" cy="6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00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100" u="sng">
                  <a:solidFill>
                    <a:schemeClr val="hlink"/>
                  </a:solidFill>
                  <a:latin typeface="Outfit"/>
                  <a:ea typeface="Outfit"/>
                  <a:cs typeface="Outfit"/>
                  <a:sym typeface="Outfit"/>
                  <a:hlinkClick r:id="rId6"/>
                </a:rPr>
                <a:t>https://l.pulipuli.info/24/nkust</a:t>
              </a:r>
              <a:r>
                <a:rPr b="1" lang="zh-TW" sz="2100">
                  <a:latin typeface="Outfit"/>
                  <a:ea typeface="Outfit"/>
                  <a:cs typeface="Outfit"/>
                  <a:sym typeface="Outfit"/>
                </a:rPr>
                <a:t> </a:t>
              </a:r>
              <a:endParaRPr b="1" sz="2100"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pic>
        <p:nvPicPr>
          <p:cNvPr id="462" name="Google Shape;462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83125" y="1734916"/>
            <a:ext cx="3723300" cy="37014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3" name="Google Shape;463;p32"/>
          <p:cNvGrpSpPr/>
          <p:nvPr/>
        </p:nvGrpSpPr>
        <p:grpSpPr>
          <a:xfrm>
            <a:off x="6971642" y="4997861"/>
            <a:ext cx="1351698" cy="692256"/>
            <a:chOff x="7047842" y="4845461"/>
            <a:chExt cx="1351698" cy="692256"/>
          </a:xfrm>
        </p:grpSpPr>
        <p:grpSp>
          <p:nvGrpSpPr>
            <p:cNvPr id="464" name="Google Shape;464;p32"/>
            <p:cNvGrpSpPr/>
            <p:nvPr/>
          </p:nvGrpSpPr>
          <p:grpSpPr>
            <a:xfrm rot="-371984">
              <a:off x="7074009" y="4914001"/>
              <a:ext cx="1299363" cy="555176"/>
              <a:chOff x="7243875" y="3780983"/>
              <a:chExt cx="1299300" cy="526200"/>
            </a:xfrm>
          </p:grpSpPr>
          <p:grpSp>
            <p:nvGrpSpPr>
              <p:cNvPr id="465" name="Google Shape;465;p32"/>
              <p:cNvGrpSpPr/>
              <p:nvPr/>
            </p:nvGrpSpPr>
            <p:grpSpPr>
              <a:xfrm>
                <a:off x="7728150" y="4016475"/>
                <a:ext cx="330750" cy="55200"/>
                <a:chOff x="7632750" y="4032725"/>
                <a:chExt cx="330750" cy="55200"/>
              </a:xfrm>
            </p:grpSpPr>
            <p:sp>
              <p:nvSpPr>
                <p:cNvPr id="466" name="Google Shape;466;p32"/>
                <p:cNvSpPr/>
                <p:nvPr/>
              </p:nvSpPr>
              <p:spPr>
                <a:xfrm>
                  <a:off x="7632750" y="4032725"/>
                  <a:ext cx="55200" cy="552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7" name="Google Shape;467;p32"/>
                <p:cNvSpPr/>
                <p:nvPr/>
              </p:nvSpPr>
              <p:spPr>
                <a:xfrm>
                  <a:off x="7770525" y="4032725"/>
                  <a:ext cx="55200" cy="552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" name="Google Shape;468;p32"/>
                <p:cNvSpPr/>
                <p:nvPr/>
              </p:nvSpPr>
              <p:spPr>
                <a:xfrm>
                  <a:off x="7908300" y="4032725"/>
                  <a:ext cx="55200" cy="552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69" name="Google Shape;469;p32"/>
              <p:cNvGrpSpPr/>
              <p:nvPr/>
            </p:nvGrpSpPr>
            <p:grpSpPr>
              <a:xfrm>
                <a:off x="7243875" y="3780983"/>
                <a:ext cx="1299300" cy="526200"/>
                <a:chOff x="3130375" y="-210650"/>
                <a:chExt cx="1299300" cy="526200"/>
              </a:xfrm>
            </p:grpSpPr>
            <p:sp>
              <p:nvSpPr>
                <p:cNvPr id="470" name="Google Shape;470;p32"/>
                <p:cNvSpPr/>
                <p:nvPr/>
              </p:nvSpPr>
              <p:spPr>
                <a:xfrm>
                  <a:off x="3130375" y="-210650"/>
                  <a:ext cx="1299300" cy="5262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1" name="Google Shape;471;p32"/>
                <p:cNvSpPr/>
                <p:nvPr/>
              </p:nvSpPr>
              <p:spPr>
                <a:xfrm>
                  <a:off x="3263060" y="-47084"/>
                  <a:ext cx="1077000" cy="2682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D48FA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2" name="Google Shape;472;p32"/>
                <p:cNvSpPr/>
                <p:nvPr/>
              </p:nvSpPr>
              <p:spPr>
                <a:xfrm>
                  <a:off x="3217449" y="-110650"/>
                  <a:ext cx="1077000" cy="268200"/>
                </a:xfrm>
                <a:prstGeom prst="roundRect">
                  <a:avLst>
                    <a:gd fmla="val 50000" name="adj"/>
                  </a:avLst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pic>
          <p:nvPicPr>
            <p:cNvPr id="473" name="Google Shape;473;p3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718685">
              <a:off x="7426925" y="5012612"/>
              <a:ext cx="495300" cy="285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4" name="Google Shape;474;p32"/>
          <p:cNvSpPr txBox="1"/>
          <p:nvPr>
            <p:ph type="ctrTitle"/>
          </p:nvPr>
        </p:nvSpPr>
        <p:spPr>
          <a:xfrm>
            <a:off x="447450" y="2015750"/>
            <a:ext cx="4259400" cy="1979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200"/>
              <a:t>大型語言模型</a:t>
            </a:r>
            <a:endParaRPr sz="3200"/>
          </a:p>
          <a:p>
            <a:pPr indent="0" lvl="0" marL="0" rtl="0" algn="ctr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200"/>
              <a:t>在工業領域的潛力</a:t>
            </a:r>
            <a:endParaRPr sz="3200"/>
          </a:p>
          <a:p>
            <a:pPr indent="0" lvl="0" marL="0" rtl="0" algn="ctr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/>
              <a:t>── </a:t>
            </a:r>
            <a:r>
              <a:rPr b="0" lang="zh-TW" sz="2400"/>
              <a:t>3. 檢索增強生成的實作</a:t>
            </a:r>
            <a:r>
              <a:rPr b="0" lang="zh-TW" sz="2400"/>
              <a:t> ── </a:t>
            </a:r>
            <a:endParaRPr b="0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1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/>
              <a:t>標準操作</a:t>
            </a:r>
            <a:r>
              <a:rPr b="0" lang="zh-TW" sz="2400"/>
              <a:t>答案</a:t>
            </a:r>
            <a:endParaRPr b="0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考證所得記於附註項</a:t>
            </a:r>
            <a:endParaRPr/>
          </a:p>
        </p:txBody>
      </p:sp>
      <p:sp>
        <p:nvSpPr>
          <p:cNvPr id="573" name="Google Shape;573;p4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74" name="Google Shape;574;p41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41"/>
          <p:cNvSpPr txBox="1"/>
          <p:nvPr/>
        </p:nvSpPr>
        <p:spPr>
          <a:xfrm>
            <a:off x="715550" y="1341321"/>
            <a:ext cx="7713000" cy="47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76" name="Google Shape;576;p41"/>
          <p:cNvSpPr/>
          <p:nvPr/>
        </p:nvSpPr>
        <p:spPr>
          <a:xfrm>
            <a:off x="1821750" y="1646125"/>
            <a:ext cx="66069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8000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詩學事類 二十四卷 / (明)</a:t>
            </a:r>
            <a:r>
              <a:rPr lang="zh-TW" sz="2400">
                <a:highlight>
                  <a:srgbClr val="F4CCCC"/>
                </a:highlight>
              </a:rPr>
              <a:t>李攀龍</a:t>
            </a:r>
            <a:r>
              <a:rPr lang="zh-TW" sz="2400"/>
              <a:t>撰</a:t>
            </a:r>
            <a:endParaRPr sz="2400"/>
          </a:p>
        </p:txBody>
      </p:sp>
      <p:sp>
        <p:nvSpPr>
          <p:cNvPr id="577" name="Google Shape;577;p41"/>
          <p:cNvSpPr/>
          <p:nvPr/>
        </p:nvSpPr>
        <p:spPr>
          <a:xfrm>
            <a:off x="1821753" y="2494875"/>
            <a:ext cx="6606900" cy="970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8000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註云： 原題（明）</a:t>
            </a:r>
            <a:r>
              <a:rPr lang="zh-TW" sz="2400">
                <a:highlight>
                  <a:srgbClr val="F4CCCC"/>
                </a:highlight>
              </a:rPr>
              <a:t>李攀龍</a:t>
            </a:r>
            <a:r>
              <a:rPr lang="zh-TW" sz="2400"/>
              <a:t>撰，據四庫全書總目考證為</a:t>
            </a:r>
            <a:r>
              <a:rPr lang="zh-TW" sz="2400">
                <a:highlight>
                  <a:srgbClr val="D9EAD3"/>
                </a:highlight>
              </a:rPr>
              <a:t>託名</a:t>
            </a:r>
            <a:r>
              <a:rPr lang="zh-TW" sz="2400"/>
              <a:t>之作</a:t>
            </a:r>
            <a:endParaRPr sz="2400"/>
          </a:p>
        </p:txBody>
      </p:sp>
      <p:sp>
        <p:nvSpPr>
          <p:cNvPr id="578" name="Google Shape;578;p41"/>
          <p:cNvSpPr/>
          <p:nvPr/>
        </p:nvSpPr>
        <p:spPr>
          <a:xfrm>
            <a:off x="271650" y="2660925"/>
            <a:ext cx="1550100" cy="6381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</a:rPr>
              <a:t>附註項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579" name="Google Shape;579;p41"/>
          <p:cNvSpPr/>
          <p:nvPr/>
        </p:nvSpPr>
        <p:spPr>
          <a:xfrm>
            <a:off x="271650" y="1708825"/>
            <a:ext cx="1550100" cy="6381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FFFFFF"/>
                </a:solidFill>
              </a:rPr>
              <a:t>題名著者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580" name="Google Shape;580;p41"/>
          <p:cNvSpPr/>
          <p:nvPr/>
        </p:nvSpPr>
        <p:spPr>
          <a:xfrm>
            <a:off x="1821750" y="4184200"/>
            <a:ext cx="66069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8000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中國歷代典籍考 / </a:t>
            </a:r>
            <a:r>
              <a:rPr lang="zh-TW" sz="2400">
                <a:highlight>
                  <a:srgbClr val="F4CCCC"/>
                </a:highlight>
              </a:rPr>
              <a:t>程登元</a:t>
            </a:r>
            <a:r>
              <a:rPr lang="zh-TW" sz="2400"/>
              <a:t>撰</a:t>
            </a:r>
            <a:endParaRPr sz="2400"/>
          </a:p>
        </p:txBody>
      </p:sp>
      <p:sp>
        <p:nvSpPr>
          <p:cNvPr id="581" name="Google Shape;581;p41"/>
          <p:cNvSpPr/>
          <p:nvPr/>
        </p:nvSpPr>
        <p:spPr>
          <a:xfrm>
            <a:off x="1821753" y="5032950"/>
            <a:ext cx="6606900" cy="970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8000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註云： 此書原名古今典籍聚散考, 著者為</a:t>
            </a:r>
            <a:r>
              <a:rPr lang="zh-TW" sz="2400">
                <a:highlight>
                  <a:srgbClr val="F4CCCC"/>
                </a:highlight>
              </a:rPr>
              <a:t>陳登原</a:t>
            </a:r>
            <a:r>
              <a:rPr lang="zh-TW" sz="2400"/>
              <a:t>, 非</a:t>
            </a:r>
            <a:r>
              <a:rPr lang="zh-TW" sz="2400">
                <a:highlight>
                  <a:srgbClr val="D9EAD3"/>
                </a:highlight>
              </a:rPr>
              <a:t>程登元</a:t>
            </a:r>
            <a:endParaRPr sz="2400">
              <a:highlight>
                <a:srgbClr val="D9EAD3"/>
              </a:highlight>
            </a:endParaRPr>
          </a:p>
        </p:txBody>
      </p:sp>
      <p:sp>
        <p:nvSpPr>
          <p:cNvPr id="582" name="Google Shape;582;p41"/>
          <p:cNvSpPr/>
          <p:nvPr/>
        </p:nvSpPr>
        <p:spPr>
          <a:xfrm>
            <a:off x="271650" y="5199000"/>
            <a:ext cx="1550100" cy="6381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</a:rPr>
              <a:t>附註項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583" name="Google Shape;583;p41"/>
          <p:cNvSpPr/>
          <p:nvPr/>
        </p:nvSpPr>
        <p:spPr>
          <a:xfrm>
            <a:off x="271650" y="4246900"/>
            <a:ext cx="1550100" cy="6381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FFFFFF"/>
                </a:solidFill>
              </a:rPr>
              <a:t>題名著者</a:t>
            </a:r>
            <a:endParaRPr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2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42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來看看ChatGPT 4o的回答</a:t>
            </a:r>
            <a:endParaRPr/>
          </a:p>
        </p:txBody>
      </p:sp>
      <p:sp>
        <p:nvSpPr>
          <p:cNvPr id="590" name="Google Shape;590;p4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91" name="Google Shape;591;p42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https://chatgpt.com/share/7873b72d-af16-4a6f-a5a9-9afbe42c30db</a:t>
            </a:r>
            <a:endParaRPr/>
          </a:p>
        </p:txBody>
      </p:sp>
      <p:sp>
        <p:nvSpPr>
          <p:cNvPr id="592" name="Google Shape;592;p42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3" name="Google Shape;59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563" y="839713"/>
            <a:ext cx="7762875" cy="456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3"/>
          <p:cNvSpPr txBox="1"/>
          <p:nvPr>
            <p:ph idx="1" type="body"/>
          </p:nvPr>
        </p:nvSpPr>
        <p:spPr>
          <a:xfrm>
            <a:off x="715550" y="1267299"/>
            <a:ext cx="7713000" cy="41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599" name="Google Shape;59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550" y="839713"/>
            <a:ext cx="7762875" cy="4562475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43"/>
          <p:cNvSpPr/>
          <p:nvPr/>
        </p:nvSpPr>
        <p:spPr>
          <a:xfrm>
            <a:off x="3888150" y="5040925"/>
            <a:ext cx="1416600" cy="525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601" name="Google Shape;601;p4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02" name="Google Shape;602;p43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43"/>
          <p:cNvSpPr txBox="1"/>
          <p:nvPr>
            <p:ph idx="4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43"/>
          <p:cNvSpPr txBox="1"/>
          <p:nvPr>
            <p:ph idx="3" type="subTitle"/>
          </p:nvPr>
        </p:nvSpPr>
        <p:spPr>
          <a:xfrm>
            <a:off x="2119850" y="5080175"/>
            <a:ext cx="63087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>
                <a:solidFill>
                  <a:srgbClr val="FF0000"/>
                </a:solidFill>
              </a:rPr>
              <a:t>講得很好！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05" name="Google Shape;605;p43"/>
          <p:cNvSpPr txBox="1"/>
          <p:nvPr>
            <p:ph type="title"/>
          </p:nvPr>
        </p:nvSpPr>
        <p:spPr>
          <a:xfrm>
            <a:off x="2119952" y="5579395"/>
            <a:ext cx="63087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下次不要再講了！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606" name="Google Shape;60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675" y="3623920"/>
            <a:ext cx="2250625" cy="280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4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44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4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14" name="Google Shape;614;p44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https://chatgpt.com/share/7873b72d-af16-4a6f-a5a9-9afbe42c30db</a:t>
            </a:r>
            <a:endParaRPr/>
          </a:p>
        </p:txBody>
      </p:sp>
      <p:sp>
        <p:nvSpPr>
          <p:cNvPr id="615" name="Google Shape;615;p44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6" name="Google Shape;61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563" y="839713"/>
            <a:ext cx="7762875" cy="4562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7" name="Google Shape;617;p44"/>
          <p:cNvCxnSpPr/>
          <p:nvPr/>
        </p:nvCxnSpPr>
        <p:spPr>
          <a:xfrm>
            <a:off x="6456200" y="2266925"/>
            <a:ext cx="15888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8" name="Google Shape;618;p44"/>
          <p:cNvCxnSpPr/>
          <p:nvPr/>
        </p:nvCxnSpPr>
        <p:spPr>
          <a:xfrm>
            <a:off x="1698525" y="2504350"/>
            <a:ext cx="15888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9" name="Google Shape;619;p44"/>
          <p:cNvCxnSpPr/>
          <p:nvPr/>
        </p:nvCxnSpPr>
        <p:spPr>
          <a:xfrm>
            <a:off x="1417750" y="2988350"/>
            <a:ext cx="66183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0" name="Google Shape;620;p44"/>
          <p:cNvCxnSpPr/>
          <p:nvPr/>
        </p:nvCxnSpPr>
        <p:spPr>
          <a:xfrm>
            <a:off x="1698525" y="3244050"/>
            <a:ext cx="1214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1" name="Google Shape;621;p44"/>
          <p:cNvCxnSpPr/>
          <p:nvPr/>
        </p:nvCxnSpPr>
        <p:spPr>
          <a:xfrm>
            <a:off x="1698525" y="4403800"/>
            <a:ext cx="62370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22" name="Google Shape;622;p44"/>
          <p:cNvPicPr preferRelativeResize="0"/>
          <p:nvPr/>
        </p:nvPicPr>
        <p:blipFill rotWithShape="1">
          <a:blip r:embed="rId5">
            <a:alphaModFix/>
          </a:blip>
          <a:srcRect b="16777" l="0" r="0" t="0"/>
          <a:stretch/>
        </p:blipFill>
        <p:spPr>
          <a:xfrm>
            <a:off x="6585350" y="3438825"/>
            <a:ext cx="1968099" cy="2992875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44"/>
          <p:cNvSpPr/>
          <p:nvPr/>
        </p:nvSpPr>
        <p:spPr>
          <a:xfrm>
            <a:off x="4488200" y="5326447"/>
            <a:ext cx="1968000" cy="896700"/>
          </a:xfrm>
          <a:prstGeom prst="wedgeRoundRectCallout">
            <a:avLst>
              <a:gd fmla="val 66942" name="adj1"/>
              <a:gd fmla="val -93827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990000"/>
                </a:solidFill>
              </a:rPr>
              <a:t>都是</a:t>
            </a:r>
            <a:r>
              <a:rPr lang="zh-TW" sz="2400">
                <a:solidFill>
                  <a:srgbClr val="990000"/>
                </a:solidFill>
              </a:rPr>
              <a:t>幻覺，</a:t>
            </a:r>
            <a:r>
              <a:rPr lang="zh-TW" sz="2400">
                <a:solidFill>
                  <a:srgbClr val="990000"/>
                </a:solidFill>
              </a:rPr>
              <a:t>嚇死我了！</a:t>
            </a:r>
            <a:endParaRPr sz="2400">
              <a:solidFill>
                <a:srgbClr val="990000"/>
              </a:solidFill>
            </a:endParaRPr>
          </a:p>
        </p:txBody>
      </p:sp>
      <p:sp>
        <p:nvSpPr>
          <p:cNvPr id="624" name="Google Shape;624;p44"/>
          <p:cNvSpPr/>
          <p:nvPr/>
        </p:nvSpPr>
        <p:spPr>
          <a:xfrm>
            <a:off x="200901" y="3724600"/>
            <a:ext cx="1006800" cy="679200"/>
          </a:xfrm>
          <a:prstGeom prst="wedgeRoundRectCallout">
            <a:avLst>
              <a:gd fmla="val 79703" name="adj1"/>
              <a:gd fmla="val -27985" name="adj2"/>
              <a:gd fmla="val 0" name="adj3"/>
            </a:avLst>
          </a:prstGeom>
          <a:solidFill>
            <a:srgbClr val="38761D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正確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5"/>
          <p:cNvSpPr/>
          <p:nvPr/>
        </p:nvSpPr>
        <p:spPr>
          <a:xfrm>
            <a:off x="4405600" y="1458175"/>
            <a:ext cx="2041500" cy="3189900"/>
          </a:xfrm>
          <a:prstGeom prst="roundRect">
            <a:avLst>
              <a:gd fmla="val 6969" name="adj"/>
            </a:avLst>
          </a:prstGeom>
          <a:solidFill>
            <a:srgbClr val="F4CCCC">
              <a:alpha val="48170"/>
            </a:srgbClr>
          </a:solidFill>
          <a:ln>
            <a:noFill/>
          </a:ln>
          <a:effectLst>
            <a:outerShdw blurRad="385763" rotWithShape="0" algn="bl">
              <a:srgbClr val="F4CCCC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0" name="Google Shape;63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1350" y="0"/>
            <a:ext cx="4501400" cy="495857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45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打造LLM編目專家</a:t>
            </a:r>
            <a:endParaRPr/>
          </a:p>
        </p:txBody>
      </p:sp>
      <p:sp>
        <p:nvSpPr>
          <p:cNvPr id="632" name="Google Shape;632;p45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33" name="Google Shape;633;p45"/>
          <p:cNvSpPr txBox="1"/>
          <p:nvPr>
            <p:ph idx="1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46"/>
          <p:cNvSpPr txBox="1"/>
          <p:nvPr>
            <p:ph idx="1" type="body"/>
          </p:nvPr>
        </p:nvSpPr>
        <p:spPr>
          <a:xfrm>
            <a:off x="715550" y="6431700"/>
            <a:ext cx="7713000" cy="25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6"/>
          <p:cNvSpPr txBox="1"/>
          <p:nvPr>
            <p:ph idx="2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46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41" name="Google Shape;641;p46"/>
          <p:cNvSpPr txBox="1"/>
          <p:nvPr>
            <p:ph type="title"/>
          </p:nvPr>
        </p:nvSpPr>
        <p:spPr>
          <a:xfrm>
            <a:off x="715550" y="506775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Google NotebookLM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2" name="Google Shape;642;p46"/>
          <p:cNvPicPr preferRelativeResize="0"/>
          <p:nvPr/>
        </p:nvPicPr>
        <p:blipFill rotWithShape="1">
          <a:blip r:embed="rId3">
            <a:alphaModFix/>
          </a:blip>
          <a:srcRect b="1989" l="0" r="0" t="0"/>
          <a:stretch/>
        </p:blipFill>
        <p:spPr>
          <a:xfrm>
            <a:off x="0" y="1600675"/>
            <a:ext cx="9144000" cy="464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7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NotebookLM 是個人化的 AI 協作工具，可協助使用者創作和思考。AI大型語言模型使用的是Google Gemini。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NotebookLM的運作需要外部資料庫，稱之為</a:t>
            </a:r>
            <a:r>
              <a:rPr lang="zh-TW" u="sng"/>
              <a:t>資料來源</a:t>
            </a:r>
            <a:r>
              <a:rPr lang="zh-TW"/>
              <a:t>。外部資料庫可從Google Drive雲端硬碟、網頁網址、自行上傳PDF或文字檔案、或是複製的文字來建立。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NotebookLM會自動整理</a:t>
            </a:r>
            <a:r>
              <a:rPr lang="zh-TW" u="sng"/>
              <a:t>資料來源</a:t>
            </a:r>
            <a:r>
              <a:rPr lang="zh-TW"/>
              <a:t>的內容，方便你閱讀、整理文件的內容。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zh-TW"/>
              <a:t>你詢問NotebookLM的回答將會基於資料來源來生成，並提供</a:t>
            </a:r>
            <a:r>
              <a:rPr lang="zh-TW" u="sng"/>
              <a:t>資料來源</a:t>
            </a:r>
            <a:r>
              <a:rPr lang="zh-TW"/>
              <a:t>的對照。</a:t>
            </a:r>
            <a:endParaRPr/>
          </a:p>
        </p:txBody>
      </p:sp>
      <p:sp>
        <p:nvSpPr>
          <p:cNvPr id="648" name="Google Shape;648;p47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Google NotebookLM</a:t>
            </a:r>
            <a:endParaRPr/>
          </a:p>
        </p:txBody>
      </p:sp>
      <p:sp>
        <p:nvSpPr>
          <p:cNvPr id="649" name="Google Shape;649;p4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50" name="Google Shape;650;p47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(Google，2024)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56" name="Google Shape;656;p48"/>
          <p:cNvSpPr txBox="1"/>
          <p:nvPr>
            <p:ph idx="2" type="title"/>
          </p:nvPr>
        </p:nvSpPr>
        <p:spPr>
          <a:xfrm>
            <a:off x="4815525" y="1877475"/>
            <a:ext cx="4328400" cy="7332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/>
              <a:t>活動</a:t>
            </a:r>
            <a:r>
              <a:rPr lang="zh-TW" sz="2400"/>
              <a:t>3</a:t>
            </a:r>
            <a:r>
              <a:rPr lang="zh-TW" sz="2400"/>
              <a:t>-1.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800"/>
              <a:t>打造LLM編目專家</a:t>
            </a:r>
            <a:endParaRPr sz="3800"/>
          </a:p>
        </p:txBody>
      </p:sp>
      <p:sp>
        <p:nvSpPr>
          <p:cNvPr id="657" name="Google Shape;657;p48"/>
          <p:cNvSpPr txBox="1"/>
          <p:nvPr>
            <p:ph idx="3" type="subTitle"/>
          </p:nvPr>
        </p:nvSpPr>
        <p:spPr>
          <a:xfrm>
            <a:off x="4797988" y="2659750"/>
            <a:ext cx="3878100" cy="3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新增筆記本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上傳資料來源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查詢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AutoNum type="arabicPeriod"/>
            </a:pPr>
            <a:r>
              <a:rPr lang="zh-TW"/>
              <a:t>查看生成結果與來源</a:t>
            </a:r>
            <a:endParaRPr/>
          </a:p>
        </p:txBody>
      </p:sp>
      <p:sp>
        <p:nvSpPr>
          <p:cNvPr id="658" name="Google Shape;658;p48"/>
          <p:cNvSpPr txBox="1"/>
          <p:nvPr/>
        </p:nvSpPr>
        <p:spPr>
          <a:xfrm rot="-899651">
            <a:off x="702774" y="2059206"/>
            <a:ext cx="2628702" cy="400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980000"/>
                </a:solidFill>
              </a:rPr>
              <a:t>勸</a:t>
            </a:r>
            <a:r>
              <a:rPr lang="zh-TW" sz="2400">
                <a:solidFill>
                  <a:srgbClr val="980000"/>
                </a:solidFill>
              </a:rPr>
              <a:t>AI也要多</a:t>
            </a:r>
            <a:r>
              <a:rPr lang="zh-TW" sz="2400">
                <a:solidFill>
                  <a:srgbClr val="980000"/>
                </a:solidFill>
              </a:rPr>
              <a:t>讀</a:t>
            </a:r>
            <a:r>
              <a:rPr lang="zh-TW" sz="2400">
                <a:solidFill>
                  <a:srgbClr val="980000"/>
                </a:solidFill>
              </a:rPr>
              <a:t>書！</a:t>
            </a:r>
            <a:endParaRPr sz="2400">
              <a:solidFill>
                <a:srgbClr val="980000"/>
              </a:solidFill>
            </a:endParaRPr>
          </a:p>
        </p:txBody>
      </p:sp>
      <p:pic>
        <p:nvPicPr>
          <p:cNvPr id="659" name="Google Shape;65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25" y="2728888"/>
            <a:ext cx="2966775" cy="309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9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49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新增筆記本</a:t>
            </a:r>
            <a:endParaRPr/>
          </a:p>
        </p:txBody>
      </p:sp>
      <p:sp>
        <p:nvSpPr>
          <p:cNvPr id="666" name="Google Shape;666;p4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67" name="Google Shape;667;p49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8" name="Google Shape;668;p49"/>
          <p:cNvPicPr preferRelativeResize="0"/>
          <p:nvPr/>
        </p:nvPicPr>
        <p:blipFill rotWithShape="1">
          <a:blip r:embed="rId3">
            <a:alphaModFix/>
          </a:blip>
          <a:srcRect b="12914" l="0" r="0" t="0"/>
          <a:stretch/>
        </p:blipFill>
        <p:spPr>
          <a:xfrm>
            <a:off x="0" y="1278300"/>
            <a:ext cx="9144000" cy="4884651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49"/>
          <p:cNvSpPr/>
          <p:nvPr/>
        </p:nvSpPr>
        <p:spPr>
          <a:xfrm>
            <a:off x="940878" y="2046300"/>
            <a:ext cx="1743900" cy="679200"/>
          </a:xfrm>
          <a:prstGeom prst="wedgeRoundRectCallout">
            <a:avLst>
              <a:gd fmla="val -38497" name="adj1"/>
              <a:gd fmla="val 119295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新增筆記本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70" name="Google Shape;670;p49"/>
          <p:cNvSpPr/>
          <p:nvPr/>
        </p:nvSpPr>
        <p:spPr>
          <a:xfrm>
            <a:off x="280225" y="3338875"/>
            <a:ext cx="1317900" cy="1008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50"/>
          <p:cNvSpPr txBox="1"/>
          <p:nvPr>
            <p:ph idx="2" type="body"/>
          </p:nvPr>
        </p:nvSpPr>
        <p:spPr>
          <a:xfrm>
            <a:off x="4942600" y="1548875"/>
            <a:ext cx="3486000" cy="45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zh-TW"/>
              <a:t>開啟</a:t>
            </a:r>
            <a:r>
              <a:rPr lang="zh-TW"/>
              <a:t>課程</a:t>
            </a:r>
            <a:r>
              <a:rPr lang="zh-TW"/>
              <a:t>首頁</a:t>
            </a:r>
            <a:br>
              <a:rPr lang="zh-TW"/>
            </a:br>
            <a:r>
              <a:rPr lang="zh-TW" u="sng">
                <a:solidFill>
                  <a:schemeClr val="hlink"/>
                </a:solidFill>
                <a:hlinkClick r:id="rId3"/>
              </a:rPr>
              <a:t>https://l.pulipuli.info/24/nkust</a:t>
            </a:r>
            <a:r>
              <a:rPr lang="zh-TW"/>
              <a:t> 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zh-TW"/>
              <a:t>活動3-1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zh-TW" u="sng">
                <a:solidFill>
                  <a:schemeClr val="hlink"/>
                </a:solidFill>
                <a:hlinkClick r:id="rId4"/>
              </a:rPr>
              <a:t>下載中國編目規則第三版 1. 總則.pdf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AutoNum type="arabicPeriod"/>
            </a:pPr>
            <a:r>
              <a:rPr lang="zh-TW"/>
              <a:t>上傳到PDF</a:t>
            </a:r>
            <a:endParaRPr/>
          </a:p>
        </p:txBody>
      </p:sp>
      <p:sp>
        <p:nvSpPr>
          <p:cNvPr id="676" name="Google Shape;676;p50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上傳資料來源</a:t>
            </a:r>
            <a:endParaRPr/>
          </a:p>
        </p:txBody>
      </p:sp>
      <p:sp>
        <p:nvSpPr>
          <p:cNvPr id="677" name="Google Shape;677;p5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78" name="Google Shape;678;p50"/>
          <p:cNvSpPr txBox="1"/>
          <p:nvPr>
            <p:ph idx="1" type="body"/>
          </p:nvPr>
        </p:nvSpPr>
        <p:spPr>
          <a:xfrm>
            <a:off x="715598" y="1758323"/>
            <a:ext cx="3678900" cy="43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679" name="Google Shape;67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550" y="1560325"/>
            <a:ext cx="4032513" cy="453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50"/>
          <p:cNvSpPr/>
          <p:nvPr/>
        </p:nvSpPr>
        <p:spPr>
          <a:xfrm>
            <a:off x="1301053" y="3338493"/>
            <a:ext cx="1632000" cy="577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681" name="Google Shape;681;p50"/>
          <p:cNvSpPr txBox="1"/>
          <p:nvPr>
            <p:ph idx="3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3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400" y="741650"/>
            <a:ext cx="7915275" cy="456247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33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33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都有PDF了，你是不會用Ctrl + F搜尋嗎？</a:t>
            </a:r>
            <a:endParaRPr/>
          </a:p>
        </p:txBody>
      </p:sp>
      <p:sp>
        <p:nvSpPr>
          <p:cNvPr id="483" name="Google Shape;483;p3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84" name="Google Shape;484;p33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https://www.facebook.com/watch/?v=3685472478202104</a:t>
            </a:r>
            <a:r>
              <a:rPr lang="zh-TW"/>
              <a:t> </a:t>
            </a:r>
            <a:endParaRPr/>
          </a:p>
        </p:txBody>
      </p:sp>
      <p:sp>
        <p:nvSpPr>
          <p:cNvPr id="485" name="Google Shape;485;p33"/>
          <p:cNvSpPr/>
          <p:nvPr/>
        </p:nvSpPr>
        <p:spPr>
          <a:xfrm>
            <a:off x="7018625" y="1327700"/>
            <a:ext cx="773400" cy="763500"/>
          </a:xfrm>
          <a:prstGeom prst="wedgeEllipseCallout">
            <a:avLst>
              <a:gd fmla="val -37555" name="adj1"/>
              <a:gd fmla="val -7078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>
                <a:solidFill>
                  <a:srgbClr val="FFFFFF"/>
                </a:solidFill>
              </a:rPr>
              <a:t>!</a:t>
            </a:r>
            <a:endParaRPr b="1"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87" name="Google Shape;687;p51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51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51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0" name="Google Shape;6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8837"/>
            <a:ext cx="9143999" cy="586072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51"/>
          <p:cNvSpPr/>
          <p:nvPr/>
        </p:nvSpPr>
        <p:spPr>
          <a:xfrm>
            <a:off x="833650" y="4099342"/>
            <a:ext cx="1372200" cy="679200"/>
          </a:xfrm>
          <a:prstGeom prst="wedgeRoundRectCallout">
            <a:avLst>
              <a:gd fmla="val 78247" name="adj1"/>
              <a:gd fmla="val -11037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自動摘要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92" name="Google Shape;692;p51"/>
          <p:cNvSpPr/>
          <p:nvPr/>
        </p:nvSpPr>
        <p:spPr>
          <a:xfrm>
            <a:off x="7250675" y="4099351"/>
            <a:ext cx="1548300" cy="807000"/>
          </a:xfrm>
          <a:prstGeom prst="wedgeRoundRectCallout">
            <a:avLst>
              <a:gd fmla="val -75951" name="adj1"/>
              <a:gd fmla="val -62342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自動建議提示詞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93" name="Google Shape;693;p51"/>
          <p:cNvSpPr/>
          <p:nvPr/>
        </p:nvSpPr>
        <p:spPr>
          <a:xfrm>
            <a:off x="4465475" y="358825"/>
            <a:ext cx="2593500" cy="623700"/>
          </a:xfrm>
          <a:prstGeom prst="wedgeRoundRectCallout">
            <a:avLst>
              <a:gd fmla="val -41550" name="adj1"/>
              <a:gd fmla="val 13258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捷徑：常用提示詞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94" name="Google Shape;694;p51"/>
          <p:cNvSpPr/>
          <p:nvPr/>
        </p:nvSpPr>
        <p:spPr>
          <a:xfrm>
            <a:off x="2675625" y="4778550"/>
            <a:ext cx="1888800" cy="679200"/>
          </a:xfrm>
          <a:prstGeom prst="wedgeRoundRectCallout">
            <a:avLst>
              <a:gd fmla="val 45244" name="adj1"/>
              <a:gd fmla="val 7599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輸入查詢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8288" y="1735538"/>
            <a:ext cx="3552825" cy="43529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00" name="Google Shape;700;p52"/>
          <p:cNvSpPr txBox="1"/>
          <p:nvPr>
            <p:ph idx="2" type="body"/>
          </p:nvPr>
        </p:nvSpPr>
        <p:spPr>
          <a:xfrm>
            <a:off x="715600" y="1548875"/>
            <a:ext cx="3856500" cy="45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zh-TW"/>
              <a:t>開啟</a:t>
            </a:r>
            <a:r>
              <a:rPr lang="zh-TW"/>
              <a:t>課程</a:t>
            </a:r>
            <a:r>
              <a:rPr lang="zh-TW"/>
              <a:t>首頁</a:t>
            </a:r>
            <a:br>
              <a:rPr lang="zh-TW"/>
            </a:br>
            <a:r>
              <a:rPr lang="zh-TW" u="sng">
                <a:solidFill>
                  <a:schemeClr val="hlink"/>
                </a:solidFill>
                <a:hlinkClick r:id="rId4"/>
              </a:rPr>
              <a:t>https://l.pulipuli.info/24/nkust</a:t>
            </a:r>
            <a:r>
              <a:rPr lang="zh-TW"/>
              <a:t>  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zh-TW"/>
              <a:t>活動3-1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zh-TW" u="sng">
                <a:solidFill>
                  <a:schemeClr val="hlink"/>
                </a:solidFill>
                <a:hlinkClick r:id="rId5"/>
              </a:rPr>
              <a:t>Prompt 著者疑慮的處理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zh-TW"/>
              <a:t>複製網頁內的文字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5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02" name="Google Shape;702;p52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查詢：取得查詢提示詞</a:t>
            </a:r>
            <a:endParaRPr/>
          </a:p>
        </p:txBody>
      </p:sp>
      <p:sp>
        <p:nvSpPr>
          <p:cNvPr id="703" name="Google Shape;703;p52"/>
          <p:cNvSpPr txBox="1"/>
          <p:nvPr>
            <p:ph idx="3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52"/>
          <p:cNvSpPr/>
          <p:nvPr/>
        </p:nvSpPr>
        <p:spPr>
          <a:xfrm>
            <a:off x="4912925" y="3159600"/>
            <a:ext cx="3246300" cy="613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05" name="Google Shape;705;p52"/>
          <p:cNvSpPr/>
          <p:nvPr/>
        </p:nvSpPr>
        <p:spPr>
          <a:xfrm>
            <a:off x="4602726" y="4188500"/>
            <a:ext cx="1248300" cy="679200"/>
          </a:xfrm>
          <a:prstGeom prst="wedgeRoundRectCallout">
            <a:avLst>
              <a:gd fmla="val 43241" name="adj1"/>
              <a:gd fmla="val -10736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複製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5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11" name="Google Shape;711;p53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53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53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查詢：輸入查詢語句</a:t>
            </a:r>
            <a:endParaRPr/>
          </a:p>
        </p:txBody>
      </p:sp>
      <p:pic>
        <p:nvPicPr>
          <p:cNvPr id="714" name="Google Shape;71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550" y="1854425"/>
            <a:ext cx="7713000" cy="3667313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53"/>
          <p:cNvSpPr/>
          <p:nvPr/>
        </p:nvSpPr>
        <p:spPr>
          <a:xfrm>
            <a:off x="3379065" y="3142125"/>
            <a:ext cx="1372200" cy="679200"/>
          </a:xfrm>
          <a:prstGeom prst="wedgeRoundRectCallout">
            <a:avLst>
              <a:gd fmla="val -4767" name="adj1"/>
              <a:gd fmla="val 116604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1. 貼上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716" name="Google Shape;716;p53"/>
          <p:cNvSpPr/>
          <p:nvPr/>
        </p:nvSpPr>
        <p:spPr>
          <a:xfrm>
            <a:off x="7286975" y="3184417"/>
            <a:ext cx="602400" cy="594600"/>
          </a:xfrm>
          <a:prstGeom prst="wedgeEllipseCallout">
            <a:avLst>
              <a:gd fmla="val -7520" name="adj1"/>
              <a:gd fmla="val 13780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2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54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54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查看生成結果與來源</a:t>
            </a:r>
            <a:endParaRPr/>
          </a:p>
        </p:txBody>
      </p:sp>
      <p:sp>
        <p:nvSpPr>
          <p:cNvPr id="723" name="Google Shape;723;p5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24" name="Google Shape;724;p54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5" name="Google Shape;72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8992"/>
            <a:ext cx="9143999" cy="5312715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54"/>
          <p:cNvSpPr/>
          <p:nvPr/>
        </p:nvSpPr>
        <p:spPr>
          <a:xfrm>
            <a:off x="6355753" y="1707650"/>
            <a:ext cx="1774200" cy="707400"/>
          </a:xfrm>
          <a:prstGeom prst="wedgeRoundRectCallout">
            <a:avLst>
              <a:gd fmla="val -59265" name="adj1"/>
              <a:gd fmla="val 115235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1. 生成回應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727" name="Google Shape;727;p54"/>
          <p:cNvSpPr/>
          <p:nvPr/>
        </p:nvSpPr>
        <p:spPr>
          <a:xfrm>
            <a:off x="6836900" y="3424425"/>
            <a:ext cx="468600" cy="386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28" name="Google Shape;728;p54"/>
          <p:cNvSpPr/>
          <p:nvPr/>
        </p:nvSpPr>
        <p:spPr>
          <a:xfrm>
            <a:off x="7250678" y="2629975"/>
            <a:ext cx="1774200" cy="707400"/>
          </a:xfrm>
          <a:prstGeom prst="wedgeRoundRectCallout">
            <a:avLst>
              <a:gd fmla="val -56178" name="adj1"/>
              <a:gd fmla="val 8037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2. 來源連結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729" name="Google Shape;729;p54"/>
          <p:cNvSpPr/>
          <p:nvPr/>
        </p:nvSpPr>
        <p:spPr>
          <a:xfrm>
            <a:off x="109575" y="3104800"/>
            <a:ext cx="2639100" cy="3168900"/>
          </a:xfrm>
          <a:prstGeom prst="roundRect">
            <a:avLst>
              <a:gd fmla="val 72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30" name="Google Shape;730;p54"/>
          <p:cNvSpPr/>
          <p:nvPr/>
        </p:nvSpPr>
        <p:spPr>
          <a:xfrm>
            <a:off x="2209928" y="2239400"/>
            <a:ext cx="1774200" cy="707400"/>
          </a:xfrm>
          <a:prstGeom prst="wedgeRoundRectCallout">
            <a:avLst>
              <a:gd fmla="val -53090" name="adj1"/>
              <a:gd fmla="val 10202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3. 查看來源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5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如果對於作者資訊有所疑慮或可能出現錯誤，根據《中國編目規則》第三版，應遵循以下步驟：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儘管對作者資訊存疑，仍應根據主要著錄來源的記載進行著錄。 即使主要著錄來源提供的作者資訊不完全可靠或存在疑問，也應按照原文照錄。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將經過考證後得到的準確作者資訊，在附註項中進行說明。 可在附註項中補充說明作者的真實姓名、考證依據等資訊，以便讀者了解更正後的作者資訊。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55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生成回應 (1/2)</a:t>
            </a:r>
            <a:endParaRPr/>
          </a:p>
        </p:txBody>
      </p:sp>
      <p:sp>
        <p:nvSpPr>
          <p:cNvPr id="737" name="Google Shape;737;p5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38" name="Google Shape;738;p55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6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例如，</a:t>
            </a:r>
            <a:r>
              <a:rPr lang="zh-TW">
                <a:highlight>
                  <a:srgbClr val="FFFF00"/>
                </a:highlight>
              </a:rPr>
              <a:t>如果書名頁題為《史記探源 / [崔適撰]》，但在正文卷端發現撰者實際上是另一位歷史學家，則應在附註項中說明：「撰者據正文卷端所題著錄，並非崔適」。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總之，處理作者資訊存疑的情況時，應以尊重原文、註明更正為原則，既要保證書目信息的完整性，又要提供準確可靠的作者資訊。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6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生成回應 (2/2)</a:t>
            </a:r>
            <a:endParaRPr/>
          </a:p>
        </p:txBody>
      </p:sp>
      <p:sp>
        <p:nvSpPr>
          <p:cNvPr id="745" name="Google Shape;745;p5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46" name="Google Shape;746;p56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56"/>
          <p:cNvSpPr/>
          <p:nvPr/>
        </p:nvSpPr>
        <p:spPr>
          <a:xfrm>
            <a:off x="3129525" y="3929275"/>
            <a:ext cx="5181600" cy="2170800"/>
          </a:xfrm>
          <a:prstGeom prst="roundRect">
            <a:avLst>
              <a:gd fmla="val 8924" name="adj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1.1.5 著者敘述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例：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/>
              <a:t>史記探源 / [崔適撰]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（說明）撰者據正文卷端所題著錄</a:t>
            </a:r>
            <a:endParaRPr sz="2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Google Shape;752;p57"/>
          <p:cNvPicPr preferRelativeResize="0"/>
          <p:nvPr/>
        </p:nvPicPr>
        <p:blipFill rotWithShape="1">
          <a:blip r:embed="rId3">
            <a:alphaModFix/>
          </a:blip>
          <a:srcRect b="17759" l="55626" r="0" t="8673"/>
          <a:stretch/>
        </p:blipFill>
        <p:spPr>
          <a:xfrm>
            <a:off x="4893275" y="2005688"/>
            <a:ext cx="4057574" cy="3908425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5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54" name="Google Shape;754;p57"/>
          <p:cNvSpPr txBox="1"/>
          <p:nvPr>
            <p:ph idx="2" type="title"/>
          </p:nvPr>
        </p:nvSpPr>
        <p:spPr>
          <a:xfrm>
            <a:off x="4815513" y="1183450"/>
            <a:ext cx="3878100" cy="7332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>
                <a:solidFill>
                  <a:schemeClr val="dk1"/>
                </a:solidFill>
              </a:rPr>
              <a:t>活動3-1.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600">
                <a:solidFill>
                  <a:schemeClr val="dk1"/>
                </a:solidFill>
              </a:rPr>
              <a:t>打造LLM編目專家</a:t>
            </a:r>
            <a:endParaRPr sz="2200"/>
          </a:p>
        </p:txBody>
      </p:sp>
      <p:sp>
        <p:nvSpPr>
          <p:cNvPr id="755" name="Google Shape;755;p57"/>
          <p:cNvSpPr txBox="1"/>
          <p:nvPr/>
        </p:nvSpPr>
        <p:spPr>
          <a:xfrm>
            <a:off x="324336" y="1183448"/>
            <a:ext cx="3759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980000"/>
                </a:solidFill>
              </a:rPr>
              <a:t>講得很好！</a:t>
            </a:r>
            <a:endParaRPr sz="2400">
              <a:solidFill>
                <a:srgbClr val="980000"/>
              </a:solidFill>
            </a:endParaRPr>
          </a:p>
        </p:txBody>
      </p:sp>
      <p:pic>
        <p:nvPicPr>
          <p:cNvPr id="756" name="Google Shape;75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8525" y="1734120"/>
            <a:ext cx="2250625" cy="2807775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57"/>
          <p:cNvSpPr txBox="1"/>
          <p:nvPr/>
        </p:nvSpPr>
        <p:spPr>
          <a:xfrm>
            <a:off x="324361" y="5379473"/>
            <a:ext cx="3759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980000"/>
                </a:solidFill>
              </a:rPr>
              <a:t>…等等，</a:t>
            </a:r>
            <a:r>
              <a:rPr lang="zh-TW" sz="2400">
                <a:solidFill>
                  <a:srgbClr val="980000"/>
                </a:solidFill>
              </a:rPr>
              <a:t>我剛剛是</a:t>
            </a:r>
            <a:endParaRPr sz="2400">
              <a:solidFill>
                <a:srgbClr val="98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980000"/>
                </a:solidFill>
              </a:rPr>
              <a:t>讓圖書館員失業了嗎？</a:t>
            </a:r>
            <a:endParaRPr sz="24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58"/>
          <p:cNvSpPr txBox="1"/>
          <p:nvPr>
            <p:ph idx="2" type="body"/>
          </p:nvPr>
        </p:nvSpPr>
        <p:spPr>
          <a:xfrm>
            <a:off x="715600" y="3835375"/>
            <a:ext cx="7713000" cy="22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如果一本書的寬度、高度、厚度為15.5cm、23.3cm、1.2cm，</a:t>
            </a:r>
            <a:br>
              <a:rPr lang="zh-TW"/>
            </a:br>
            <a:r>
              <a:rPr lang="zh-TW"/>
              <a:t>根據中國編目規則第三版，請問稽核項的高廣應該如何著錄？</a:t>
            </a:r>
            <a:endParaRPr/>
          </a:p>
        </p:txBody>
      </p:sp>
      <p:sp>
        <p:nvSpPr>
          <p:cNvPr id="763" name="Google Shape;763;p58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另一個問題：圖書尺寸的著錄</a:t>
            </a:r>
            <a:endParaRPr/>
          </a:p>
        </p:txBody>
      </p:sp>
      <p:sp>
        <p:nvSpPr>
          <p:cNvPr id="764" name="Google Shape;764;p5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65" name="Google Shape;765;p58"/>
          <p:cNvSpPr txBox="1"/>
          <p:nvPr>
            <p:ph idx="3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6" name="Google Shape;7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2325" y="1548875"/>
            <a:ext cx="3819525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5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72" name="Google Shape;772;p59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2.5.3 高廣</a:t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一書之高廣應以其封面之長寬為準，按公分量度而記載之，</a:t>
            </a:r>
            <a:r>
              <a:rPr lang="zh-TW">
                <a:solidFill>
                  <a:srgbClr val="FF0000"/>
                </a:solidFill>
              </a:rPr>
              <a:t>其零數作一公分計</a:t>
            </a:r>
            <a:r>
              <a:rPr lang="zh-TW"/>
              <a:t>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>
                <a:solidFill>
                  <a:srgbClr val="FF0000"/>
                </a:solidFill>
              </a:rPr>
              <a:t>一般書籍僅記其高度</a:t>
            </a:r>
            <a:r>
              <a:rPr lang="zh-TW"/>
              <a:t>，但有下列情形者則高廣尺度並記之，高在前，廣次之，中間置「×」號。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長本：一書之廣不及高度二分之一者。</a:t>
            </a:r>
            <a:br>
              <a:rPr lang="zh-TW"/>
            </a:br>
            <a:r>
              <a:rPr lang="zh-TW"/>
              <a:t>例：景印敦煌莫高窟舊藏大唐初刻金剛經卷子；</a:t>
            </a:r>
            <a:br>
              <a:rPr lang="zh-TW"/>
            </a:br>
            <a:r>
              <a:rPr lang="zh-TW"/>
              <a:t>27 × 13公分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1000"/>
              </a:spcAft>
              <a:buSzPts val="2000"/>
              <a:buChar char="○"/>
            </a:pPr>
            <a:r>
              <a:rPr lang="zh-TW"/>
              <a:t>橫本：一書之廣超過高度者。</a:t>
            </a:r>
            <a:br>
              <a:rPr lang="zh-TW"/>
            </a:br>
            <a:r>
              <a:rPr lang="zh-TW"/>
              <a:t>例：歷史輿地沿革圖；</a:t>
            </a:r>
            <a:br>
              <a:rPr lang="zh-TW"/>
            </a:br>
            <a:r>
              <a:rPr lang="zh-TW"/>
              <a:t>22 × 31公分</a:t>
            </a:r>
            <a:endParaRPr/>
          </a:p>
        </p:txBody>
      </p:sp>
      <p:sp>
        <p:nvSpPr>
          <p:cNvPr id="773" name="Google Shape;773;p59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中國編目規則第三版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第二章 圖書</a:t>
            </a:r>
            <a:endParaRPr/>
          </a:p>
        </p:txBody>
      </p:sp>
      <p:sp>
        <p:nvSpPr>
          <p:cNvPr id="774" name="Google Shape;774;p59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9"/>
          <p:cNvSpPr/>
          <p:nvPr/>
        </p:nvSpPr>
        <p:spPr>
          <a:xfrm>
            <a:off x="5375351" y="4723725"/>
            <a:ext cx="2816700" cy="1157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高度23.3cm的話...</a:t>
            </a:r>
            <a:endParaRPr sz="18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400"/>
              <a:t>答案：24公分</a:t>
            </a:r>
            <a:endParaRPr sz="2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6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81" name="Google Shape;781;p60"/>
          <p:cNvSpPr txBox="1"/>
          <p:nvPr/>
        </p:nvSpPr>
        <p:spPr>
          <a:xfrm rot="-899692">
            <a:off x="701469" y="2049309"/>
            <a:ext cx="2705112" cy="400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980000"/>
                </a:solidFill>
              </a:rPr>
              <a:t>來看看圖書館員是不是真的會失業？</a:t>
            </a:r>
            <a:endParaRPr sz="2400">
              <a:solidFill>
                <a:srgbClr val="980000"/>
              </a:solidFill>
            </a:endParaRPr>
          </a:p>
        </p:txBody>
      </p:sp>
      <p:pic>
        <p:nvPicPr>
          <p:cNvPr id="782" name="Google Shape;78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25" y="2728888"/>
            <a:ext cx="2966775" cy="3099926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60"/>
          <p:cNvSpPr txBox="1"/>
          <p:nvPr>
            <p:ph idx="2" type="title"/>
          </p:nvPr>
        </p:nvSpPr>
        <p:spPr>
          <a:xfrm>
            <a:off x="4815513" y="1877475"/>
            <a:ext cx="3878100" cy="7332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/>
              <a:t>活動3-1. Extra Task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圖書尺寸的著錄</a:t>
            </a:r>
            <a:endParaRPr/>
          </a:p>
        </p:txBody>
      </p:sp>
      <p:sp>
        <p:nvSpPr>
          <p:cNvPr id="784" name="Google Shape;784;p60"/>
          <p:cNvSpPr txBox="1"/>
          <p:nvPr>
            <p:ph idx="3" type="subTitle"/>
          </p:nvPr>
        </p:nvSpPr>
        <p:spPr>
          <a:xfrm>
            <a:off x="4797988" y="2659750"/>
            <a:ext cx="3878100" cy="3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 u="sng">
                <a:solidFill>
                  <a:schemeClr val="hlink"/>
                </a:solidFill>
                <a:hlinkClick r:id="rId4"/>
              </a:rPr>
              <a:t>中國編目規則第三版 2. 圖書.pdf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zh-TW" u="sng">
                <a:solidFill>
                  <a:schemeClr val="hlink"/>
                </a:solidFill>
                <a:hlinkClick r:id="rId5"/>
              </a:rPr>
              <a:t>Prompt 圖書尺寸的著錄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91" name="Google Shape;491;p34"/>
          <p:cNvSpPr txBox="1"/>
          <p:nvPr>
            <p:ph type="title"/>
          </p:nvPr>
        </p:nvSpPr>
        <p:spPr>
          <a:xfrm>
            <a:off x="1271450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大型語言模型在工業領域的潛力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34"/>
          <p:cNvSpPr txBox="1"/>
          <p:nvPr>
            <p:ph idx="1" type="body"/>
          </p:nvPr>
        </p:nvSpPr>
        <p:spPr>
          <a:xfrm>
            <a:off x="1271400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4"/>
          <p:cNvSpPr txBox="1"/>
          <p:nvPr>
            <p:ph idx="2" type="body"/>
          </p:nvPr>
        </p:nvSpPr>
        <p:spPr>
          <a:xfrm>
            <a:off x="2630200" y="6431700"/>
            <a:ext cx="52425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4"/>
          <p:cNvSpPr/>
          <p:nvPr/>
        </p:nvSpPr>
        <p:spPr>
          <a:xfrm>
            <a:off x="2313499" y="1670075"/>
            <a:ext cx="4517100" cy="626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8497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1. 工業與聊天機器人</a:t>
            </a:r>
            <a:endParaRPr sz="2400"/>
          </a:p>
        </p:txBody>
      </p:sp>
      <p:sp>
        <p:nvSpPr>
          <p:cNvPr id="495" name="Google Shape;495;p34"/>
          <p:cNvSpPr/>
          <p:nvPr/>
        </p:nvSpPr>
        <p:spPr>
          <a:xfrm>
            <a:off x="2313499" y="2725788"/>
            <a:ext cx="4517100" cy="626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8497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2. 大型語言模型的應用</a:t>
            </a:r>
            <a:endParaRPr sz="2400"/>
          </a:p>
        </p:txBody>
      </p:sp>
      <p:sp>
        <p:nvSpPr>
          <p:cNvPr id="496" name="Google Shape;496;p34"/>
          <p:cNvSpPr/>
          <p:nvPr/>
        </p:nvSpPr>
        <p:spPr>
          <a:xfrm>
            <a:off x="2313499" y="3897550"/>
            <a:ext cx="4517100" cy="626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3. 檢索增強生成的實作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97" name="Google Shape;497;p34"/>
          <p:cNvSpPr/>
          <p:nvPr/>
        </p:nvSpPr>
        <p:spPr>
          <a:xfrm>
            <a:off x="2313500" y="5069300"/>
            <a:ext cx="4517100" cy="640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8497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4. </a:t>
            </a:r>
            <a:r>
              <a:rPr lang="zh-TW" sz="2400"/>
              <a:t>大</a:t>
            </a:r>
            <a:r>
              <a:rPr lang="zh-TW" sz="2400"/>
              <a:t>型語言模型應用框架</a:t>
            </a:r>
            <a:endParaRPr sz="2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6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90" name="Google Shape;790;p61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61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61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3" name="Google Shape;79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550" y="746605"/>
            <a:ext cx="7712999" cy="4655594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61"/>
          <p:cNvSpPr/>
          <p:nvPr/>
        </p:nvSpPr>
        <p:spPr>
          <a:xfrm>
            <a:off x="2045525" y="5286250"/>
            <a:ext cx="4725300" cy="6792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08000" spcFirstLastPara="1" rIns="28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FFFF"/>
                </a:solidFill>
              </a:rPr>
              <a:t>Gemini算不出來，是不是少了什麼？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795" name="Google Shape;79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9500" y="3138450"/>
            <a:ext cx="2624050" cy="314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62"/>
          <p:cNvSpPr txBox="1"/>
          <p:nvPr>
            <p:ph idx="4294967295" type="body"/>
          </p:nvPr>
        </p:nvSpPr>
        <p:spPr>
          <a:xfrm>
            <a:off x="4020625" y="1641850"/>
            <a:ext cx="3412200" cy="17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 sz="3200"/>
              <a:t>NEXT STAGE:</a:t>
            </a:r>
            <a:endParaRPr sz="3200"/>
          </a:p>
        </p:txBody>
      </p:sp>
      <p:sp>
        <p:nvSpPr>
          <p:cNvPr id="801" name="Google Shape;801;p62"/>
          <p:cNvSpPr txBox="1"/>
          <p:nvPr>
            <p:ph idx="4294967295" type="title"/>
          </p:nvPr>
        </p:nvSpPr>
        <p:spPr>
          <a:xfrm>
            <a:off x="4452225" y="2381800"/>
            <a:ext cx="41592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4200"/>
              <a:t>4. 大型語言模型應用框架</a:t>
            </a:r>
            <a:endParaRPr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200"/>
          </a:p>
        </p:txBody>
      </p:sp>
      <p:sp>
        <p:nvSpPr>
          <p:cNvPr id="802" name="Google Shape;802;p6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803" name="Google Shape;80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3000" y="4653003"/>
            <a:ext cx="3202725" cy="72489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04" name="Google Shape;80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075" y="1253825"/>
            <a:ext cx="3056075" cy="50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6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10" name="Google Shape;810;p63"/>
          <p:cNvSpPr txBox="1"/>
          <p:nvPr/>
        </p:nvSpPr>
        <p:spPr>
          <a:xfrm>
            <a:off x="4616925" y="1803200"/>
            <a:ext cx="3833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000">
                <a:latin typeface="Lexend"/>
                <a:ea typeface="Lexend"/>
                <a:cs typeface="Lexend"/>
                <a:sym typeface="Lexend"/>
              </a:rPr>
              <a:t>感謝聆聽</a:t>
            </a:r>
            <a:endParaRPr b="1" sz="5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11" name="Google Shape;811;p63"/>
          <p:cNvSpPr txBox="1"/>
          <p:nvPr/>
        </p:nvSpPr>
        <p:spPr>
          <a:xfrm>
            <a:off x="4616925" y="2629488"/>
            <a:ext cx="383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任何問題都可以發問喔！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812" name="Google Shape;81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8375" y="5340451"/>
            <a:ext cx="546450" cy="54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377" y="3528450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63"/>
          <p:cNvSpPr txBox="1"/>
          <p:nvPr/>
        </p:nvSpPr>
        <p:spPr>
          <a:xfrm>
            <a:off x="5469000" y="3540075"/>
            <a:ext cx="307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有什麼問題嗎？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815" name="Google Shape;815;p63"/>
          <p:cNvSpPr txBox="1"/>
          <p:nvPr/>
        </p:nvSpPr>
        <p:spPr>
          <a:xfrm>
            <a:off x="5519550" y="430012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電子信箱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chemeClr val="hlink"/>
                </a:solidFill>
                <a:hlinkClick r:id="rId5"/>
              </a:rPr>
              <a:t>blog@pulipuli.info</a:t>
            </a:r>
            <a:r>
              <a:rPr lang="zh-TW" sz="2200"/>
              <a:t> </a:t>
            </a:r>
            <a:endParaRPr sz="2200"/>
          </a:p>
        </p:txBody>
      </p:sp>
      <p:pic>
        <p:nvPicPr>
          <p:cNvPr id="816" name="Google Shape;816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8375" y="4396354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63"/>
          <p:cNvSpPr txBox="1"/>
          <p:nvPr/>
        </p:nvSpPr>
        <p:spPr>
          <a:xfrm>
            <a:off x="5469000" y="525597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>
                <a:solidFill>
                  <a:srgbClr val="000000"/>
                </a:solidFill>
              </a:rPr>
              <a:t>BLOG 布丁布丁吃什麼？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rgbClr val="000000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blog.pulipuli.info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818" name="Google Shape;818;p63"/>
          <p:cNvSpPr/>
          <p:nvPr/>
        </p:nvSpPr>
        <p:spPr>
          <a:xfrm>
            <a:off x="943650" y="1848700"/>
            <a:ext cx="2509800" cy="2433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9" name="Google Shape;819;p6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37024" y="2203812"/>
            <a:ext cx="1723036" cy="17229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0" name="Google Shape;820;p63"/>
          <p:cNvGrpSpPr/>
          <p:nvPr/>
        </p:nvGrpSpPr>
        <p:grpSpPr>
          <a:xfrm>
            <a:off x="150675" y="4813600"/>
            <a:ext cx="4095762" cy="692401"/>
            <a:chOff x="2460779" y="433075"/>
            <a:chExt cx="4222435" cy="692401"/>
          </a:xfrm>
        </p:grpSpPr>
        <p:sp>
          <p:nvSpPr>
            <p:cNvPr id="821" name="Google Shape;821;p63"/>
            <p:cNvSpPr/>
            <p:nvPr/>
          </p:nvSpPr>
          <p:spPr>
            <a:xfrm>
              <a:off x="2467315" y="433075"/>
              <a:ext cx="4215900" cy="692400"/>
            </a:xfrm>
            <a:prstGeom prst="roundRect">
              <a:avLst>
                <a:gd fmla="val 50000" name="adj"/>
              </a:avLst>
            </a:prstGeom>
            <a:solidFill>
              <a:srgbClr val="F9F3DC"/>
            </a:solidFill>
            <a:ln cap="flat" cmpd="sng" w="9525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22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783F04"/>
                </a:solidFill>
              </a:endParaRPr>
            </a:p>
          </p:txBody>
        </p:sp>
        <p:sp>
          <p:nvSpPr>
            <p:cNvPr id="822" name="Google Shape;822;p63"/>
            <p:cNvSpPr txBox="1"/>
            <p:nvPr/>
          </p:nvSpPr>
          <p:spPr>
            <a:xfrm>
              <a:off x="2460779" y="433075"/>
              <a:ext cx="4215900" cy="6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00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100" u="sng">
                  <a:solidFill>
                    <a:schemeClr val="hlink"/>
                  </a:solidFill>
                  <a:latin typeface="Outfit"/>
                  <a:ea typeface="Outfit"/>
                  <a:cs typeface="Outfit"/>
                  <a:sym typeface="Outfit"/>
                  <a:hlinkClick r:id="rId9"/>
                </a:rPr>
                <a:t>https://l.pulipuli.info/24/nkust</a:t>
              </a:r>
              <a:r>
                <a:rPr b="1" lang="zh-TW" sz="2100">
                  <a:latin typeface="Outfit"/>
                  <a:ea typeface="Outfit"/>
                  <a:cs typeface="Outfit"/>
                  <a:sym typeface="Outfit"/>
                </a:rPr>
                <a:t> </a:t>
              </a:r>
              <a:endParaRPr b="1" sz="2100"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64"/>
          <p:cNvSpPr txBox="1"/>
          <p:nvPr>
            <p:ph type="title"/>
          </p:nvPr>
        </p:nvSpPr>
        <p:spPr>
          <a:xfrm>
            <a:off x="2263125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參考資料 (</a:t>
            </a:r>
            <a:r>
              <a:rPr lang="zh-TW"/>
              <a:t>1</a:t>
            </a:r>
            <a:r>
              <a:rPr lang="zh-TW"/>
              <a:t>/2)</a:t>
            </a:r>
            <a:endParaRPr/>
          </a:p>
        </p:txBody>
      </p:sp>
      <p:sp>
        <p:nvSpPr>
          <p:cNvPr id="828" name="Google Shape;828;p6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29" name="Google Shape;829;p64"/>
          <p:cNvSpPr txBox="1"/>
          <p:nvPr>
            <p:ph idx="1" type="body"/>
          </p:nvPr>
        </p:nvSpPr>
        <p:spPr>
          <a:xfrm>
            <a:off x="2263075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國家圖書館、中華民國圖書館學會分類編目委員會（2005）。中國編目規則（第三版）。臺北市：國家圖書館。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zh-TW"/>
              <a:t>Google（2024）。什麼是 NotebookLM - 說明。Google說明。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https://support.google.com/notebooklm/answer/14273541?hl=zh-Hant</a:t>
            </a:r>
            <a:r>
              <a:rPr lang="zh-TW"/>
              <a:t> </a:t>
            </a:r>
            <a:endParaRPr/>
          </a:p>
        </p:txBody>
      </p:sp>
      <p:pic>
        <p:nvPicPr>
          <p:cNvPr id="830" name="Google Shape;830;p64"/>
          <p:cNvPicPr preferRelativeResize="0"/>
          <p:nvPr/>
        </p:nvPicPr>
        <p:blipFill rotWithShape="1">
          <a:blip r:embed="rId4">
            <a:alphaModFix/>
          </a:blip>
          <a:srcRect b="0" l="21667" r="12473" t="0"/>
          <a:stretch/>
        </p:blipFill>
        <p:spPr>
          <a:xfrm flipH="1">
            <a:off x="0" y="2512950"/>
            <a:ext cx="1999200" cy="3637900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64"/>
          <p:cNvSpPr txBox="1"/>
          <p:nvPr>
            <p:ph idx="2" type="subTitle"/>
          </p:nvPr>
        </p:nvSpPr>
        <p:spPr>
          <a:xfrm>
            <a:off x="199920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03" name="Google Shape;503;p35"/>
          <p:cNvSpPr txBox="1"/>
          <p:nvPr>
            <p:ph idx="2" type="body"/>
          </p:nvPr>
        </p:nvSpPr>
        <p:spPr>
          <a:xfrm>
            <a:off x="2630200" y="6431700"/>
            <a:ext cx="5242500" cy="259500"/>
          </a:xfrm>
          <a:prstGeom prst="rect">
            <a:avLst/>
          </a:prstGeom>
        </p:spPr>
        <p:txBody>
          <a:bodyPr anchorCtr="0" anchor="ctr" bIns="0" lIns="0" spcFirstLastPara="1" rIns="9000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5"/>
          <p:cNvSpPr txBox="1"/>
          <p:nvPr>
            <p:ph idx="3" type="subTitle"/>
          </p:nvPr>
        </p:nvSpPr>
        <p:spPr>
          <a:xfrm>
            <a:off x="12714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5" name="Google Shape;50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150" y="0"/>
            <a:ext cx="622569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6"/>
          <p:cNvSpPr/>
          <p:nvPr/>
        </p:nvSpPr>
        <p:spPr>
          <a:xfrm>
            <a:off x="2551850" y="1458175"/>
            <a:ext cx="1648800" cy="3053100"/>
          </a:xfrm>
          <a:prstGeom prst="roundRect">
            <a:avLst>
              <a:gd fmla="val 6969" name="adj"/>
            </a:avLst>
          </a:prstGeom>
          <a:solidFill>
            <a:srgbClr val="F4CCCC">
              <a:alpha val="48170"/>
            </a:srgbClr>
          </a:solidFill>
          <a:ln>
            <a:noFill/>
          </a:ln>
          <a:effectLst>
            <a:outerShdw blurRad="385763" rotWithShape="0" algn="bl">
              <a:srgbClr val="F4CCCC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6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12" name="Google Shape;512;p36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專業</a:t>
            </a:r>
            <a:r>
              <a:rPr lang="zh-TW"/>
              <a:t>領域</a:t>
            </a:r>
            <a:r>
              <a:rPr lang="zh-TW"/>
              <a:t>：</a:t>
            </a:r>
            <a:r>
              <a:rPr lang="zh-TW"/>
              <a:t>圖書</a:t>
            </a:r>
            <a:r>
              <a:rPr lang="zh-TW"/>
              <a:t>編目</a:t>
            </a:r>
            <a:endParaRPr/>
          </a:p>
        </p:txBody>
      </p:sp>
      <p:pic>
        <p:nvPicPr>
          <p:cNvPr id="513" name="Google Shape;5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1350" y="0"/>
            <a:ext cx="4501400" cy="495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7"/>
          <p:cNvSpPr txBox="1"/>
          <p:nvPr>
            <p:ph type="title"/>
          </p:nvPr>
        </p:nvSpPr>
        <p:spPr>
          <a:xfrm>
            <a:off x="1417750" y="143600"/>
            <a:ext cx="27555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中國編目規則</a:t>
            </a:r>
            <a:endParaRPr b="0" sz="2400"/>
          </a:p>
        </p:txBody>
      </p:sp>
      <p:sp>
        <p:nvSpPr>
          <p:cNvPr id="519" name="Google Shape;519;p3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20" name="Google Shape;52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175" y="1487850"/>
            <a:ext cx="3096625" cy="433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3249" y="143600"/>
            <a:ext cx="4631675" cy="6497050"/>
          </a:xfrm>
          <a:prstGeom prst="rect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27" name="Google Shape;527;p38"/>
          <p:cNvSpPr txBox="1"/>
          <p:nvPr>
            <p:ph idx="3" type="subTitle"/>
          </p:nvPr>
        </p:nvSpPr>
        <p:spPr>
          <a:xfrm>
            <a:off x="715425" y="643600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單兵注意！下方書本作者名字寫錯</a:t>
            </a:r>
            <a:endParaRPr/>
          </a:p>
        </p:txBody>
      </p:sp>
      <p:sp>
        <p:nvSpPr>
          <p:cNvPr id="528" name="Google Shape;528;p38"/>
          <p:cNvSpPr txBox="1"/>
          <p:nvPr>
            <p:ph idx="4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38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請問單兵如何處置？</a:t>
            </a:r>
            <a:endParaRPr/>
          </a:p>
        </p:txBody>
      </p:sp>
      <p:sp>
        <p:nvSpPr>
          <p:cNvPr id="530" name="Google Shape;530;p38"/>
          <p:cNvSpPr txBox="1"/>
          <p:nvPr>
            <p:ph idx="1" type="body"/>
          </p:nvPr>
        </p:nvSpPr>
        <p:spPr>
          <a:xfrm>
            <a:off x="715550" y="1267299"/>
            <a:ext cx="7713000" cy="41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8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2" name="Google Shape;53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9152" y="1424388"/>
            <a:ext cx="2865550" cy="3820733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38"/>
          <p:cNvSpPr/>
          <p:nvPr/>
        </p:nvSpPr>
        <p:spPr>
          <a:xfrm>
            <a:off x="3204300" y="4085950"/>
            <a:ext cx="2529600" cy="838500"/>
          </a:xfrm>
          <a:prstGeom prst="wedgeRoundRectCallout">
            <a:avLst>
              <a:gd fmla="val 27626" name="adj1"/>
              <a:gd fmla="val -86404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不小心寫成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陳勇「丁」？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34" name="Google Shape;534;p38"/>
          <p:cNvSpPr/>
          <p:nvPr/>
        </p:nvSpPr>
        <p:spPr>
          <a:xfrm>
            <a:off x="4896450" y="3502425"/>
            <a:ext cx="456300" cy="1884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00">
                <a:latin typeface="Lexend Light"/>
                <a:ea typeface="Lexend Light"/>
                <a:cs typeface="Lexend Light"/>
                <a:sym typeface="Lexend Light"/>
              </a:rPr>
              <a:t>陳勇丁</a:t>
            </a:r>
            <a:endParaRPr sz="7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535" name="Google Shape;53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99729">
            <a:off x="7369370" y="4970413"/>
            <a:ext cx="2160058" cy="2160058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36" name="Google Shape;536;p38"/>
          <p:cNvSpPr txBox="1"/>
          <p:nvPr/>
        </p:nvSpPr>
        <p:spPr>
          <a:xfrm rot="-923402">
            <a:off x="6269078" y="4192429"/>
            <a:ext cx="3095085" cy="4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幾乎沒人會寫... </a:t>
            </a:r>
            <a:endParaRPr sz="24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      QwQ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42" name="Google Shape;542;p39"/>
          <p:cNvSpPr txBox="1"/>
          <p:nvPr>
            <p:ph idx="3" type="subTitle"/>
          </p:nvPr>
        </p:nvSpPr>
        <p:spPr>
          <a:xfrm>
            <a:off x="715425" y="643600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單兵注意！下方書本作者名字寫錯</a:t>
            </a:r>
            <a:endParaRPr/>
          </a:p>
        </p:txBody>
      </p:sp>
      <p:sp>
        <p:nvSpPr>
          <p:cNvPr id="543" name="Google Shape;543;p39"/>
          <p:cNvSpPr txBox="1"/>
          <p:nvPr>
            <p:ph idx="4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39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請問單兵如何處置？</a:t>
            </a:r>
            <a:endParaRPr/>
          </a:p>
        </p:txBody>
      </p:sp>
      <p:sp>
        <p:nvSpPr>
          <p:cNvPr id="545" name="Google Shape;545;p39"/>
          <p:cNvSpPr txBox="1"/>
          <p:nvPr>
            <p:ph idx="1" type="body"/>
          </p:nvPr>
        </p:nvSpPr>
        <p:spPr>
          <a:xfrm>
            <a:off x="715550" y="1267299"/>
            <a:ext cx="7713000" cy="41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39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7" name="Google Shape;54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9152" y="1424388"/>
            <a:ext cx="2865550" cy="3820733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39"/>
          <p:cNvSpPr/>
          <p:nvPr/>
        </p:nvSpPr>
        <p:spPr>
          <a:xfrm>
            <a:off x="3204300" y="4085950"/>
            <a:ext cx="2529600" cy="838500"/>
          </a:xfrm>
          <a:prstGeom prst="wedgeRoundRectCallout">
            <a:avLst>
              <a:gd fmla="val 27626" name="adj1"/>
              <a:gd fmla="val -86404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不小心寫成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陳勇「丁」？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49" name="Google Shape;549;p39"/>
          <p:cNvSpPr/>
          <p:nvPr/>
        </p:nvSpPr>
        <p:spPr>
          <a:xfrm>
            <a:off x="4896450" y="3502425"/>
            <a:ext cx="456300" cy="1884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00">
                <a:latin typeface="Lexend Light"/>
                <a:ea typeface="Lexend Light"/>
                <a:cs typeface="Lexend Light"/>
                <a:sym typeface="Lexend Light"/>
              </a:rPr>
              <a:t>陳勇丁</a:t>
            </a:r>
            <a:endParaRPr sz="7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550" name="Google Shape;55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99729">
            <a:off x="7369370" y="4970413"/>
            <a:ext cx="2160058" cy="2160058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51" name="Google Shape;551;p39"/>
          <p:cNvSpPr txBox="1"/>
          <p:nvPr/>
        </p:nvSpPr>
        <p:spPr>
          <a:xfrm rot="-923402">
            <a:off x="6269078" y="4192429"/>
            <a:ext cx="3095085" cy="4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幾乎沒人會寫... </a:t>
            </a:r>
            <a:endParaRPr sz="24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      QwQ</a:t>
            </a:r>
            <a:endParaRPr sz="2400"/>
          </a:p>
        </p:txBody>
      </p:sp>
      <p:sp>
        <p:nvSpPr>
          <p:cNvPr id="552" name="Google Shape;552;p39"/>
          <p:cNvSpPr/>
          <p:nvPr/>
        </p:nvSpPr>
        <p:spPr>
          <a:xfrm>
            <a:off x="0" y="-9125"/>
            <a:ext cx="9125700" cy="6858000"/>
          </a:xfrm>
          <a:prstGeom prst="rect">
            <a:avLst/>
          </a:prstGeom>
          <a:solidFill>
            <a:srgbClr val="D9D9D9">
              <a:alpha val="462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553" name="Google Shape;55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414400" y="1965525"/>
            <a:ext cx="2624050" cy="3147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39"/>
          <p:cNvSpPr/>
          <p:nvPr/>
        </p:nvSpPr>
        <p:spPr>
          <a:xfrm>
            <a:off x="3382350" y="854900"/>
            <a:ext cx="4683900" cy="1723800"/>
          </a:xfrm>
          <a:prstGeom prst="wedgeRoundRectCallout">
            <a:avLst>
              <a:gd fmla="val -62035" name="adj1"/>
              <a:gd fmla="val 53205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400"/>
              <a:t>要下什麼關鍵字來查詢呢...？</a:t>
            </a:r>
            <a:endParaRPr sz="24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0000"/>
                </a:solidFill>
                <a:highlight>
                  <a:srgbClr val="FFFF00"/>
                </a:highlight>
              </a:rPr>
              <a:t>姓名錯誤</a:t>
            </a:r>
            <a:r>
              <a:rPr lang="zh-TW" sz="2400"/>
              <a:t>？</a:t>
            </a:r>
            <a:r>
              <a:rPr lang="zh-TW" sz="2400">
                <a:solidFill>
                  <a:srgbClr val="FF0000"/>
                </a:solidFill>
                <a:highlight>
                  <a:srgbClr val="FFFF00"/>
                </a:highlight>
              </a:rPr>
              <a:t>寫錯</a:t>
            </a:r>
            <a:r>
              <a:rPr lang="zh-TW" sz="2400"/>
              <a:t>？</a:t>
            </a:r>
            <a:r>
              <a:rPr lang="zh-TW" sz="2400">
                <a:solidFill>
                  <a:srgbClr val="FF0000"/>
                </a:solidFill>
                <a:highlight>
                  <a:srgbClr val="FFFF00"/>
                </a:highlight>
              </a:rPr>
              <a:t>誤植</a:t>
            </a:r>
            <a:r>
              <a:rPr lang="zh-TW" sz="2400"/>
              <a:t>？</a:t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60" name="Google Shape;560;p40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40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中國編目規則第三版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第一章 總則</a:t>
            </a:r>
            <a:endParaRPr/>
          </a:p>
        </p:txBody>
      </p:sp>
      <p:sp>
        <p:nvSpPr>
          <p:cNvPr id="562" name="Google Shape;562;p40"/>
          <p:cNvSpPr txBox="1"/>
          <p:nvPr/>
        </p:nvSpPr>
        <p:spPr>
          <a:xfrm>
            <a:off x="715550" y="1341323"/>
            <a:ext cx="7713000" cy="29871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1.1.5 著者敘述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exend Light"/>
              <a:buChar char="●"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依作品之主要著錄來源著錄，著作方式記於著者名稱之後。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exend Light"/>
              <a:buChar char="●"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著者敘述非得自主要著錄來源者，加方括弧。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200"/>
              <a:buFont typeface="Lexend Light"/>
              <a:buChar char="●"/>
            </a:pPr>
            <a:r>
              <a:rPr lang="zh-TW" sz="2200">
                <a:highlight>
                  <a:srgbClr val="FFFF00"/>
                </a:highlight>
                <a:latin typeface="Lexend Light"/>
                <a:ea typeface="Lexend Light"/>
                <a:cs typeface="Lexend Light"/>
                <a:sym typeface="Lexend Light"/>
              </a:rPr>
              <a:t>即使主要著錄來源所署著者不足憑信或有疑問，仍照樣著錄，而以考證所得記於附註項。</a:t>
            </a:r>
            <a:endParaRPr sz="2200">
              <a:highlight>
                <a:srgbClr val="FFFF00"/>
              </a:highlight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63" name="Google Shape;563;p40"/>
          <p:cNvSpPr/>
          <p:nvPr/>
        </p:nvSpPr>
        <p:spPr>
          <a:xfrm>
            <a:off x="417727" y="4403500"/>
            <a:ext cx="1728300" cy="6792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姓名錯誤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64" name="Google Shape;564;p40"/>
          <p:cNvSpPr/>
          <p:nvPr/>
        </p:nvSpPr>
        <p:spPr>
          <a:xfrm>
            <a:off x="910899" y="5262250"/>
            <a:ext cx="1235100" cy="6792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寫錯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65" name="Google Shape;565;p40"/>
          <p:cNvSpPr/>
          <p:nvPr/>
        </p:nvSpPr>
        <p:spPr>
          <a:xfrm>
            <a:off x="2361087" y="4750900"/>
            <a:ext cx="1235100" cy="6792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誤植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66" name="Google Shape;566;p40"/>
          <p:cNvSpPr/>
          <p:nvPr/>
        </p:nvSpPr>
        <p:spPr>
          <a:xfrm>
            <a:off x="3811250" y="4538525"/>
            <a:ext cx="2352600" cy="1311600"/>
          </a:xfrm>
          <a:prstGeom prst="wedgeRoundRectCallout">
            <a:avLst>
              <a:gd fmla="val 65211" name="adj1"/>
              <a:gd fmla="val -41076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191919"/>
                </a:solidFill>
              </a:rPr>
              <a:t>用這些關鍵字都找不到！</a:t>
            </a:r>
            <a:endParaRPr sz="2400">
              <a:solidFill>
                <a:srgbClr val="191919"/>
              </a:solidFill>
            </a:endParaRPr>
          </a:p>
        </p:txBody>
      </p:sp>
      <p:pic>
        <p:nvPicPr>
          <p:cNvPr id="567" name="Google Shape;567;p40"/>
          <p:cNvPicPr preferRelativeResize="0"/>
          <p:nvPr/>
        </p:nvPicPr>
        <p:blipFill rotWithShape="1">
          <a:blip r:embed="rId3">
            <a:alphaModFix/>
          </a:blip>
          <a:srcRect b="43980" l="0" r="0" t="0"/>
          <a:stretch/>
        </p:blipFill>
        <p:spPr>
          <a:xfrm>
            <a:off x="6349674" y="3832504"/>
            <a:ext cx="1728300" cy="2599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usiness Negotiation Workshop by Slidesgo">
  <a:themeElements>
    <a:clrScheme name="Simple Light">
      <a:dk1>
        <a:srgbClr val="000000"/>
      </a:dk1>
      <a:lt1>
        <a:srgbClr val="F9F3DC"/>
      </a:lt1>
      <a:dk2>
        <a:srgbClr val="E5DB29"/>
      </a:dk2>
      <a:lt2>
        <a:srgbClr val="BDC5FF"/>
      </a:lt2>
      <a:accent1>
        <a:srgbClr val="ED8EBC"/>
      </a:accent1>
      <a:accent2>
        <a:srgbClr val="00CE7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